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1" r:id="rId14"/>
    <p:sldId id="274" r:id="rId15"/>
    <p:sldId id="283" r:id="rId16"/>
    <p:sldId id="282" r:id="rId17"/>
    <p:sldId id="275" r:id="rId18"/>
    <p:sldId id="285" r:id="rId19"/>
    <p:sldId id="284" r:id="rId20"/>
    <p:sldId id="286" r:id="rId21"/>
    <p:sldId id="278" r:id="rId22"/>
    <p:sldId id="270" r:id="rId23"/>
    <p:sldId id="271" r:id="rId24"/>
    <p:sldId id="272" r:id="rId25"/>
    <p:sldId id="273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FE3"/>
    <a:srgbClr val="D8E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6"/>
    <p:restoredTop sz="95909"/>
  </p:normalViewPr>
  <p:slideViewPr>
    <p:cSldViewPr snapToGrid="0" snapToObjects="1" showGuides="1">
      <p:cViewPr varScale="1">
        <p:scale>
          <a:sx n="71" d="100"/>
          <a:sy n="71" d="100"/>
        </p:scale>
        <p:origin x="200" y="117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1T13:05:59.211"/>
    </inkml:context>
    <inkml:brush xml:id="br0">
      <inkml:brushProperty name="width" value="0.08571" units="cm"/>
      <inkml:brushProperty name="height" value="0.08571" units="cm"/>
      <inkml:brushProperty name="color" value="#F6FD40"/>
    </inkml:brush>
  </inkml:definitions>
  <inkml:trace contextRef="#ctx0" brushRef="#br0">0 0 8027,'15'11'0,"2"2"0,1-3 0,-7-3 0,1 0 0,2 2 0,1 1 0,3 1 0,0 1 0,-4-4 0,0 1 0,0 0 0,1 0 0,0 1 0,0-1 0,2 1 0,-1 0 0,1 0-223,1 1 1,0-1 0,0 1 0,0 0 0,1-1 0,0 1 222,-1 0 0,1 0 0,0 0 0,-1-1 0,0-1 0,0 1 0,-1-1 0,-1-1 0,0 1 0,1 0 0,0-1 0,0 1-15,-2-1 0,0-1 0,-1 0 0,5 3 0,0 0 15,0 0 0,-2 0 0,-3-3 0,-1 0 0,0 0 0,0 1 0,7 3 0,-1 1 0,-5-2 0,-5-3 0,-3 0 0,-4-2 0,-8 0 243,-6-1 1,-8 1 0,8-2 0,-1 0-244,-1-1 0,-1 1 0,-1 0 0,-1 0 0,-2 1 0,0-1 0,-1 1 0,0-1-15,-1 1 0,0 0 0,-2 0 0,1-1 15,-1 1 0,0 0 0,1 0 0,-1 0 0,1 0 0,0 1 0,2-1 0,0 1 0,2-1 0,0 1 0,-1-1 0,2 1 0,2-1 0,0 0 0,3-1 0,0 1 0,-11 2 0,6 0 0,-1 0 0,3-1 0,5-2 0,2-1 0,3-1 0,1-1 246,3-1 1,1-3-247,1-2 0,4-6 0,2-2 0,2-5 0,-2 7 0,0 0 0,1-1 0,-1 0 0,2-2 0,1 0 0,0-1 0,0 0 0,1 0 0,0-1 0,1 0 0,-1-1 0,1 1 0,0 0-51,1 1 0,-1-1 0,-2 3 0,1 0 51,0 1 0,0 1 0,-1 0 0,0 0 0,1 0 0,0-1 0,-1 2 0,0 0 0,0 1 0,-1 0 0,7-7 0,-2 2 0,1 1 0,-3 3 0,2-1 0,-3 4 0,-1 1 0,2-1 0,-2 1 0,0 2 0,-1 1 102,-2 1 0,0 1-102,-1 0 0,-1 0 0,-1 0 0,-1 1 0,-1 1 0,0 1 0,-1 0 0,0 5 0,-1 2 0,0 5 0,0 3 0,-2 2 0,-1 5 0,1-10 0,-1 1 0,-1 0 0,1 0 0,-1 2 0,-1 0 0,1-3 0,0 1 0,0 0 0,0 0 0,0 0 0,0-1 0,-1 2 0,0 0 0,0 1 0,-1 0 0,1-1 0,0 0 0,-1 1 0,0 0 0,2-4 0,-1 1 0,0 0 0,-1 0 0,0 0 0,-1 1 0,1-2 0,0 1 0,-1-1 0,1 0 0,0-2 0,-1 1 0,-3 6 0,-1 0 0,2-4 0,0-2 0,1-2 0,2-2 0,1-3 0,1-1 0,1-1 0,2-2 0,0-2 0,1 0 0,0 0 0,0-1 0,0-1 0,0 1 0,0-1 0,0 2 0,0-2 0,0 1 0,0-1 0,0 0 0,0 1 0,-1 0 0,-1 0 0,0 0 0,0-1 0,0 0 0,0 0 0,0 2 0,1-1 0,-1 0 0,1 1 0,-1 0 0,2 0 0,-1 0 0,0 0 0,0-1 0,-1 1 0,-1-3 0,1-1 0,-2-3 0,-1-2 0,-1-2 0,-1-2 0,-1-2 0,-1-2 0,-1-2 0,4 11 0,1-1 0,-1-1 0,0 1 0,0-1 0,0 0 0,0 0 0,-1 0 0,1-1 0,0 0 0,0 1 0,0 0 0,0 0 0,0 0 0,1 1 0,-1 0 0,-3-8 0,-1 0 0,2 3 0,2 0 0,-1 2 0,2 1 0,1 2 0,1 2 0,1 3 0,1 1 0,0 0 0,1 2 0,-1 0 0,1 1 0,0-1 0,0 1 0,0 0 0,0 0 0,-1 0 0,1-1 0,-2 2 0,2 0 0,-4-1 0,3 0 0,-1 0 0,2 0 0,0 0 0,0-1 0,0 1 0,0 0 0,0 0 0,-1 1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EE926-31A4-6C42-9E91-7DBAE10A4062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9D2A9-EA88-3043-A293-053E482711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840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38882-D7C2-5849-9FCE-7CAA4533B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D976BB-D817-6F48-95CC-2082D21F1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C9212B-8DC0-174E-8A4A-C3584E06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B1AB0-8206-FE41-9FD1-BC64CE46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29D5C-776D-0549-B1AD-9B2B27D9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212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A787E-C4DD-DA41-A44D-8C32D0EE5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DC683-B58B-5440-B35D-B5A9DD371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71C6B-E0B3-9543-939E-3F4AAE78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632C4-0F9D-A143-B6E0-9623EB4E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F2DFC-9A58-314A-B9B2-33D53E7B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746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B52759-942C-B54D-9493-F81703F1D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F93CBF-E13F-FB40-BE3D-73C64F5DA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2EBF5-6B5B-AD4C-8314-42369F6C7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EB3EB-AFD9-9A49-BC0A-B7F524D4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ED923-7843-5740-9E5F-7FDAFD38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960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E7A4D-E53D-5440-85D9-147AF191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A0163F-1620-E54D-BB33-5ACCD34EC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B0C20-E837-8943-A319-35DC5167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11B8A-5841-0E44-AAB4-5F466F3F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F6517-6686-264A-97AA-80EBF35B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103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59491-452E-4E40-8061-F2DC2306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FBC49-BAA0-DA4E-985B-1089D576B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BCE3EF-1F3F-A045-AADF-85997871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30AAF-DBB6-9D43-B82E-B85A3A6F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8DDF1-F5D9-464B-956F-869B0258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653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9C060-76F0-A146-B140-2BE0EAEE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7F27C-BD90-8041-86DE-1DDB158C3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393AB7-2ECB-BD41-AD87-0D2D78DAE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3BFE82-5DEA-0B4F-B8F4-11F52A4A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5AF83C-08FB-754C-A85A-9A52A1F2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F0DFA2-B826-6E46-9571-59ED7F4C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237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99599-49DF-F540-A139-E122A54E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A88FA3-7EE0-4041-B55A-B7112186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E848D9-41C7-9148-8B0E-C88EC2521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FEF689-A299-A74F-AFE1-947C7A70F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4AD34-8822-A040-8D2F-7DB06709A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076978-459B-9F4A-ADBD-61485F04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D27DD7-6FCD-9343-A322-984DDE330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7C7C5C-7967-374F-9A45-B2975B74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114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A4CC7-3838-D74E-A49B-5CDB98AB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40184-9158-1440-B73B-CC7BAEE32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B012BB-52A7-DC46-9850-A8C7275D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DB4B2A-8D4A-594E-BE13-FCEFCD93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17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0074E0-C832-4D4B-964F-883747DE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82893D-E761-EF42-9838-A8D1919C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69677-F368-4F43-8299-48072AF6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99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5657F-7FE1-0648-B63A-7FD89C3A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0795C-FC07-E845-9370-259AF6572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99C7D1-6572-1643-B30E-EEC078C22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CE3F9-7E2D-A249-B0BC-451DC91C7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3A2296-17F2-3B4E-B97F-2C622BB7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21940D-FE62-5546-9AB8-07FCB46F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324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FD9E5-9424-0E46-8CD9-B333A7C0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1F5259-8C49-1F46-A510-D5D8ADF43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051E78-9B9B-C747-B502-6547DFE39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F1D8C-6EE4-134E-87EB-03CA04A7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01A322-ADA0-434D-B3CE-15EEAB40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C543B-0A0D-9F42-B648-AFE032A8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931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AD8544-FEB8-8C48-8335-D69A2B0C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3FAB9-48B8-C740-B104-955034F5A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ADCC2-3E65-DE4B-BCD8-66DC305E9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D900D-A6DD-8149-8A07-5B31ACD2E65D}" type="datetimeFigureOut">
              <a:rPr kumimoji="1" lang="ko-Kore-KR" altLang="en-US" smtClean="0"/>
              <a:t>2021. 8. 13.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0467C-E151-BF4C-98DA-1605E6D59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20480-F09C-054E-B526-CD8A02090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A203F-E420-1342-88F6-93867ADE4F8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969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eg"/><Relationship Id="rId7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3.jpe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6880485" y="2409110"/>
            <a:ext cx="4866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7200" b="1" dirty="0" err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bebe</a:t>
            </a:r>
            <a:r>
              <a:rPr kumimoji="1" lang="en-US" altLang="ko-Kore-KR" sz="7200" b="1" dirty="0" err="1">
                <a:solidFill>
                  <a:schemeClr val="bg1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Goods</a:t>
            </a:r>
            <a:endParaRPr kumimoji="1" lang="ko-Kore-KR" altLang="en-US" sz="7200" b="1" dirty="0">
              <a:solidFill>
                <a:schemeClr val="bg1">
                  <a:lumMod val="7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16" name="그래픽 15" descr="젖병 단색으로 채워진">
            <a:extLst>
              <a:ext uri="{FF2B5EF4-FFF2-40B4-BE49-F238E27FC236}">
                <a16:creationId xmlns:a16="http://schemas.microsoft.com/office/drawing/2014/main" id="{6DCF5BC7-7D28-3D45-810C-99FD8AC81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05601">
            <a:off x="6268383" y="243590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29D679-E4F1-1345-89D8-16EB51C9BC60}"/>
              </a:ext>
            </a:extLst>
          </p:cNvPr>
          <p:cNvSpPr txBox="1"/>
          <p:nvPr/>
        </p:nvSpPr>
        <p:spPr>
          <a:xfrm>
            <a:off x="6880485" y="3488960"/>
            <a:ext cx="4866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32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iOS </a:t>
            </a:r>
            <a:r>
              <a:rPr kumimoji="1" lang="ko-KR" altLang="en-US" sz="32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프로젝트</a:t>
            </a:r>
            <a:endParaRPr kumimoji="1" lang="ko-Kore-KR" altLang="en-US" sz="3200" b="1" dirty="0">
              <a:solidFill>
                <a:schemeClr val="bg1">
                  <a:lumMod val="7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28D74-9858-854B-A9FD-7FD69151F1E1}"/>
              </a:ext>
            </a:extLst>
          </p:cNvPr>
          <p:cNvSpPr txBox="1"/>
          <p:nvPr/>
        </p:nvSpPr>
        <p:spPr>
          <a:xfrm>
            <a:off x="6880485" y="4869440"/>
            <a:ext cx="4866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0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TEAM : </a:t>
            </a:r>
            <a:r>
              <a:rPr kumimoji="1" lang="ko-KR" altLang="en-US" sz="2000" b="1" dirty="0" err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아직아기</a:t>
            </a:r>
            <a:r>
              <a:rPr kumimoji="1" lang="en-US" altLang="ko-KR" sz="20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</a:t>
            </a:r>
            <a:r>
              <a:rPr kumimoji="1" lang="ko-KR" altLang="en-US" sz="20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조</a:t>
            </a:r>
            <a:endParaRPr kumimoji="1" lang="ko-Kore-KR" altLang="en-US" sz="2000" b="1" dirty="0">
              <a:solidFill>
                <a:schemeClr val="bg1">
                  <a:lumMod val="7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3D7D01-B748-0D48-8496-8E8999827AB0}"/>
              </a:ext>
            </a:extLst>
          </p:cNvPr>
          <p:cNvSpPr txBox="1"/>
          <p:nvPr/>
        </p:nvSpPr>
        <p:spPr>
          <a:xfrm>
            <a:off x="6880485" y="5269550"/>
            <a:ext cx="4866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김민재  박재원  오성아  </a:t>
            </a:r>
            <a:r>
              <a:rPr kumimoji="1"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이도희</a:t>
            </a: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 </a:t>
            </a:r>
            <a:r>
              <a:rPr kumimoji="1"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이찬호</a:t>
            </a: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 </a:t>
            </a:r>
            <a:r>
              <a:rPr kumimoji="1"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조효경</a:t>
            </a:r>
            <a:endParaRPr kumimoji="1" lang="ko-Kore-KR" altLang="en-US" sz="20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EABE6-995D-5E40-BC16-CF3579465A5C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893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 기획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 EER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7564AD-E805-7D4F-9615-2D2F9D39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39" y="889502"/>
            <a:ext cx="6221119" cy="5888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C9B1C-8AE7-AD46-A501-932B38970ED1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3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 기획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_Work Flow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E8036E-4C87-1347-B586-09A1F464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57" y="694076"/>
            <a:ext cx="1080000" cy="1800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2A0E8E-F7D1-D444-AA0D-8D482F84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50" y="694678"/>
            <a:ext cx="1080000" cy="1800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A875ADE-81FF-3940-BC5E-0FE415C29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84" y="696947"/>
            <a:ext cx="1080000" cy="1800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438E2E-0AB8-3843-A9D1-EB7323A9E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664" y="705546"/>
            <a:ext cx="1080000" cy="2013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70E391-88FF-7445-84BA-92D598F223E2}"/>
              </a:ext>
            </a:extLst>
          </p:cNvPr>
          <p:cNvGrpSpPr/>
          <p:nvPr/>
        </p:nvGrpSpPr>
        <p:grpSpPr>
          <a:xfrm>
            <a:off x="5736165" y="2758374"/>
            <a:ext cx="749405" cy="1663122"/>
            <a:chOff x="5616135" y="4933336"/>
            <a:chExt cx="1088575" cy="192466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96B93F-D3D7-6A46-8386-073951773315}"/>
                </a:ext>
              </a:extLst>
            </p:cNvPr>
            <p:cNvGrpSpPr/>
            <p:nvPr/>
          </p:nvGrpSpPr>
          <p:grpSpPr>
            <a:xfrm>
              <a:off x="5832052" y="5191356"/>
              <a:ext cx="553295" cy="1427509"/>
              <a:chOff x="5997457" y="4405827"/>
              <a:chExt cx="771138" cy="2330282"/>
            </a:xfrm>
          </p:grpSpPr>
          <p:pic>
            <p:nvPicPr>
              <p:cNvPr id="17" name="그래픽 16" descr="데이터베이스 윤곽선">
                <a:extLst>
                  <a:ext uri="{FF2B5EF4-FFF2-40B4-BE49-F238E27FC236}">
                    <a16:creationId xmlns:a16="http://schemas.microsoft.com/office/drawing/2014/main" id="{89B90FAF-5BA3-0847-8E18-931D4EE05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97457" y="5964971"/>
                <a:ext cx="771138" cy="771138"/>
              </a:xfrm>
              <a:prstGeom prst="rect">
                <a:avLst/>
              </a:prstGeom>
            </p:spPr>
          </p:pic>
          <p:pic>
            <p:nvPicPr>
              <p:cNvPr id="18" name="그림 17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6939EA8E-1C92-C741-8AE1-5F35B2BF0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000" y="4405827"/>
                <a:ext cx="541196" cy="830997"/>
              </a:xfrm>
              <a:prstGeom prst="rect">
                <a:avLst/>
              </a:prstGeom>
            </p:spPr>
          </p:pic>
          <p:pic>
            <p:nvPicPr>
              <p:cNvPr id="19" name="그래픽 18" descr="정렬 단색으로 채워진">
                <a:extLst>
                  <a:ext uri="{FF2B5EF4-FFF2-40B4-BE49-F238E27FC236}">
                    <a16:creationId xmlns:a16="http://schemas.microsoft.com/office/drawing/2014/main" id="{DFAB31AE-8F69-0641-AA36-253777F2F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122712" y="5408113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5A79AB-91EA-E641-A5A9-B1BC9A5A6AA1}"/>
                </a:ext>
              </a:extLst>
            </p:cNvPr>
            <p:cNvSpPr txBox="1"/>
            <p:nvPr/>
          </p:nvSpPr>
          <p:spPr>
            <a:xfrm>
              <a:off x="5616135" y="4933336"/>
              <a:ext cx="1066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Tomcat</a:t>
              </a:r>
              <a:endParaRPr kumimoji="1" lang="ko-Kore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C33DFE-E95A-3348-A9FD-62689D3FF3F3}"/>
                </a:ext>
              </a:extLst>
            </p:cNvPr>
            <p:cNvSpPr txBox="1"/>
            <p:nvPr/>
          </p:nvSpPr>
          <p:spPr>
            <a:xfrm>
              <a:off x="5637911" y="6581001"/>
              <a:ext cx="1066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MY SQL</a:t>
              </a:r>
              <a:endParaRPr kumimoji="1" lang="ko-Kore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58EAC393-E3BB-4548-B5D4-ED32A1C679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6830" y="1690053"/>
            <a:ext cx="1080000" cy="277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720BC2-519E-5144-86A9-6E41A216D2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5004" y="2776210"/>
            <a:ext cx="1080000" cy="18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1D6F512F-4422-C146-BABC-9C56DAC459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6913" y="4957679"/>
            <a:ext cx="1080000" cy="18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B9843F-38F4-EF40-9D54-7677C2D410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5584" y="4957679"/>
            <a:ext cx="1080000" cy="18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630487F6-8A69-BF4C-91AC-B6CF88F465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18147" y="1690053"/>
            <a:ext cx="1080000" cy="2376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02B66B2-805B-4D41-B466-0121352993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8360" y="4957679"/>
            <a:ext cx="1080000" cy="18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10F63BF9-93BF-394A-9494-996921AA20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6418" y="4957679"/>
            <a:ext cx="1080000" cy="18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885A4A98-21A4-0D4D-A842-1F24FE34F6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642" y="4930403"/>
            <a:ext cx="1080000" cy="18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AB3351C1-7BF4-9C45-AC76-7D7F66AD04E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2439" y="4930403"/>
            <a:ext cx="1080000" cy="18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2681EC9-E4B1-D342-9115-7E12C98E39F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84590" y="2602795"/>
            <a:ext cx="1080000" cy="1986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033B39-FCB3-C641-A807-B64002340D3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84590" y="705546"/>
            <a:ext cx="1080000" cy="18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3346B23-A8E5-F048-9933-954B4147C7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89284" y="4957679"/>
            <a:ext cx="1080000" cy="1896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8F90CC8-F112-B84A-AFF3-E7B890FFB80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5711" y="4957679"/>
            <a:ext cx="1080000" cy="1896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C4BCDE2B-045F-C34D-8E43-3CBF771BB91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84582" y="694076"/>
            <a:ext cx="1080000" cy="1800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08957F-1875-4F47-A8F8-097FAE6634A8}"/>
              </a:ext>
            </a:extLst>
          </p:cNvPr>
          <p:cNvSpPr/>
          <p:nvPr/>
        </p:nvSpPr>
        <p:spPr>
          <a:xfrm>
            <a:off x="4332664" y="414835"/>
            <a:ext cx="1080000" cy="196997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회원가입</a:t>
            </a:r>
            <a:endParaRPr kumimoji="1" lang="ko-Kore-KR" altLang="en-US" sz="900" b="1" dirty="0">
              <a:solidFill>
                <a:schemeClr val="bg1">
                  <a:lumMod val="9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273B15-5D47-C745-901C-AF3915455D11}"/>
              </a:ext>
            </a:extLst>
          </p:cNvPr>
          <p:cNvSpPr/>
          <p:nvPr/>
        </p:nvSpPr>
        <p:spPr>
          <a:xfrm>
            <a:off x="5564757" y="410994"/>
            <a:ext cx="3522627" cy="192412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로그인</a:t>
            </a:r>
            <a:endParaRPr kumimoji="1" lang="ko-Kore-KR" altLang="en-US" sz="900" b="1" dirty="0">
              <a:solidFill>
                <a:schemeClr val="bg1">
                  <a:lumMod val="9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BE1BF9-98F4-6B4F-AF15-C6E57D6516E9}"/>
              </a:ext>
            </a:extLst>
          </p:cNvPr>
          <p:cNvSpPr/>
          <p:nvPr/>
        </p:nvSpPr>
        <p:spPr>
          <a:xfrm>
            <a:off x="9284589" y="410994"/>
            <a:ext cx="2279993" cy="200837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 err="1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마이페이지</a:t>
            </a:r>
            <a:endParaRPr kumimoji="1" lang="ko-Kore-KR" altLang="en-US" sz="900" b="1" dirty="0">
              <a:solidFill>
                <a:schemeClr val="bg1">
                  <a:lumMod val="9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FD7E4D-D0AD-CC4C-BEB9-9A2461E1CAB6}"/>
              </a:ext>
            </a:extLst>
          </p:cNvPr>
          <p:cNvSpPr/>
          <p:nvPr/>
        </p:nvSpPr>
        <p:spPr>
          <a:xfrm>
            <a:off x="5538360" y="4744904"/>
            <a:ext cx="1080000" cy="190800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메인</a:t>
            </a:r>
            <a:endParaRPr kumimoji="1" lang="ko-Kore-KR" altLang="en-US" sz="900" b="1" dirty="0">
              <a:solidFill>
                <a:schemeClr val="bg1">
                  <a:lumMod val="9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6B832B-144B-F740-9CD5-8BC8925B0A07}"/>
              </a:ext>
            </a:extLst>
          </p:cNvPr>
          <p:cNvSpPr/>
          <p:nvPr/>
        </p:nvSpPr>
        <p:spPr>
          <a:xfrm>
            <a:off x="6905004" y="2567574"/>
            <a:ext cx="1080000" cy="190800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카테고리</a:t>
            </a:r>
            <a:endParaRPr kumimoji="1" lang="ko-Kore-KR" altLang="en-US" sz="900" b="1" dirty="0">
              <a:solidFill>
                <a:schemeClr val="bg1">
                  <a:lumMod val="9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38F1A6-F3B0-E847-8A07-0CEEE39F50EA}"/>
              </a:ext>
            </a:extLst>
          </p:cNvPr>
          <p:cNvSpPr/>
          <p:nvPr/>
        </p:nvSpPr>
        <p:spPr>
          <a:xfrm>
            <a:off x="3095583" y="4739603"/>
            <a:ext cx="2301329" cy="190800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검색</a:t>
            </a:r>
            <a:endParaRPr kumimoji="1" lang="ko-Kore-KR" altLang="en-US" sz="900" b="1" dirty="0">
              <a:solidFill>
                <a:schemeClr val="bg1">
                  <a:lumMod val="9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E912A1-F5C3-A543-A105-45B3C4CCA2EE}"/>
              </a:ext>
            </a:extLst>
          </p:cNvPr>
          <p:cNvSpPr/>
          <p:nvPr/>
        </p:nvSpPr>
        <p:spPr>
          <a:xfrm>
            <a:off x="1851875" y="1414746"/>
            <a:ext cx="2360797" cy="190800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상품 디테일 </a:t>
            </a:r>
            <a:r>
              <a:rPr kumimoji="1" lang="en-US" altLang="ko-KR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상품 등록</a:t>
            </a:r>
            <a:endParaRPr kumimoji="1" lang="ko-Kore-KR" altLang="en-US" sz="900" b="1" dirty="0">
              <a:solidFill>
                <a:schemeClr val="bg1">
                  <a:lumMod val="9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3A188A-D0DF-994C-9CB1-56FB88342D17}"/>
              </a:ext>
            </a:extLst>
          </p:cNvPr>
          <p:cNvSpPr/>
          <p:nvPr/>
        </p:nvSpPr>
        <p:spPr>
          <a:xfrm>
            <a:off x="381642" y="4644203"/>
            <a:ext cx="2360797" cy="190800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채팅</a:t>
            </a:r>
            <a:r>
              <a:rPr kumimoji="1" lang="en-US" altLang="ko-KR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,</a:t>
            </a:r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후기 등록</a:t>
            </a:r>
            <a:endParaRPr kumimoji="1" lang="ko-Kore-KR" altLang="en-US" sz="900" b="1" dirty="0">
              <a:solidFill>
                <a:schemeClr val="bg1">
                  <a:lumMod val="9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46EC3E-F908-9145-9023-6AE5DA42030B}"/>
              </a:ext>
            </a:extLst>
          </p:cNvPr>
          <p:cNvSpPr/>
          <p:nvPr/>
        </p:nvSpPr>
        <p:spPr>
          <a:xfrm>
            <a:off x="7476419" y="4739602"/>
            <a:ext cx="1080000" cy="215807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bg1">
                    <a:lumMod val="9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채팅 리스트</a:t>
            </a:r>
            <a:endParaRPr kumimoji="1" lang="ko-Kore-KR" altLang="en-US" sz="900" b="1" dirty="0">
              <a:solidFill>
                <a:schemeClr val="bg1">
                  <a:lumMod val="9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F0B926C-33C0-834A-BEFF-32313FBD3423}"/>
              </a:ext>
            </a:extLst>
          </p:cNvPr>
          <p:cNvCxnSpPr>
            <a:cxnSpLocks/>
            <a:stCxn id="15" idx="0"/>
            <a:endCxn id="3" idx="2"/>
          </p:cNvCxnSpPr>
          <p:nvPr/>
        </p:nvCxnSpPr>
        <p:spPr>
          <a:xfrm flipV="1">
            <a:off x="6103372" y="2494076"/>
            <a:ext cx="1385" cy="26429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arrow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287489E-8881-FC4A-8507-01A45FFFF530}"/>
              </a:ext>
            </a:extLst>
          </p:cNvPr>
          <p:cNvCxnSpPr>
            <a:cxnSpLocks/>
          </p:cNvCxnSpPr>
          <p:nvPr/>
        </p:nvCxnSpPr>
        <p:spPr>
          <a:xfrm flipV="1">
            <a:off x="6090903" y="4437152"/>
            <a:ext cx="1385" cy="26429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arrow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C40241B-0AFF-CC4A-BA50-181FD0AC8C8E}"/>
              </a:ext>
            </a:extLst>
          </p:cNvPr>
          <p:cNvCxnSpPr>
            <a:cxnSpLocks/>
            <a:stCxn id="19" idx="1"/>
            <a:endCxn id="30" idx="3"/>
          </p:cNvCxnSpPr>
          <p:nvPr/>
        </p:nvCxnSpPr>
        <p:spPr>
          <a:xfrm rot="10800000">
            <a:off x="4198148" y="2878053"/>
            <a:ext cx="1748531" cy="75484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arrow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55">
            <a:extLst>
              <a:ext uri="{FF2B5EF4-FFF2-40B4-BE49-F238E27FC236}">
                <a16:creationId xmlns:a16="http://schemas.microsoft.com/office/drawing/2014/main" id="{6C00EC7F-013D-BF48-BBFB-26E9958340FC}"/>
              </a:ext>
            </a:extLst>
          </p:cNvPr>
          <p:cNvCxnSpPr>
            <a:cxnSpLocks/>
            <a:stCxn id="17" idx="1"/>
            <a:endCxn id="48" idx="0"/>
          </p:cNvCxnSpPr>
          <p:nvPr/>
        </p:nvCxnSpPr>
        <p:spPr>
          <a:xfrm rot="10800000" flipV="1">
            <a:off x="4246248" y="4010757"/>
            <a:ext cx="1638560" cy="728845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headEnd type="arrow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55">
            <a:extLst>
              <a:ext uri="{FF2B5EF4-FFF2-40B4-BE49-F238E27FC236}">
                <a16:creationId xmlns:a16="http://schemas.microsoft.com/office/drawing/2014/main" id="{3C62A4DA-CA30-2747-A432-B0315B7C0011}"/>
              </a:ext>
            </a:extLst>
          </p:cNvPr>
          <p:cNvCxnSpPr>
            <a:cxnSpLocks/>
            <a:stCxn id="16" idx="1"/>
            <a:endCxn id="36" idx="3"/>
          </p:cNvCxnSpPr>
          <p:nvPr/>
        </p:nvCxnSpPr>
        <p:spPr>
          <a:xfrm rot="10800000" flipV="1">
            <a:off x="2742440" y="4301817"/>
            <a:ext cx="3008717" cy="1528586"/>
          </a:xfrm>
          <a:prstGeom prst="bentConnector3">
            <a:avLst>
              <a:gd name="adj1" fmla="val 91503"/>
            </a:avLst>
          </a:prstGeom>
          <a:ln>
            <a:solidFill>
              <a:schemeClr val="bg1">
                <a:lumMod val="75000"/>
              </a:schemeClr>
            </a:solidFill>
            <a:headEnd type="arrow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55">
            <a:extLst>
              <a:ext uri="{FF2B5EF4-FFF2-40B4-BE49-F238E27FC236}">
                <a16:creationId xmlns:a16="http://schemas.microsoft.com/office/drawing/2014/main" id="{BC975980-7652-3740-81E0-563571133428}"/>
              </a:ext>
            </a:extLst>
          </p:cNvPr>
          <p:cNvCxnSpPr>
            <a:cxnSpLocks/>
            <a:stCxn id="17" idx="3"/>
            <a:endCxn id="34" idx="1"/>
          </p:cNvCxnSpPr>
          <p:nvPr/>
        </p:nvCxnSpPr>
        <p:spPr>
          <a:xfrm>
            <a:off x="6265712" y="4010758"/>
            <a:ext cx="1210706" cy="1846921"/>
          </a:xfrm>
          <a:prstGeom prst="bentConnector3">
            <a:avLst>
              <a:gd name="adj1" fmla="val 37006"/>
            </a:avLst>
          </a:prstGeom>
          <a:ln>
            <a:solidFill>
              <a:schemeClr val="bg1">
                <a:lumMod val="75000"/>
              </a:schemeClr>
            </a:solidFill>
            <a:headEnd type="arrow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55">
            <a:extLst>
              <a:ext uri="{FF2B5EF4-FFF2-40B4-BE49-F238E27FC236}">
                <a16:creationId xmlns:a16="http://schemas.microsoft.com/office/drawing/2014/main" id="{46E53667-EA60-434A-9601-049E808198E3}"/>
              </a:ext>
            </a:extLst>
          </p:cNvPr>
          <p:cNvCxnSpPr>
            <a:cxnSpLocks/>
            <a:stCxn id="19" idx="3"/>
            <a:endCxn id="37" idx="2"/>
          </p:cNvCxnSpPr>
          <p:nvPr/>
        </p:nvCxnSpPr>
        <p:spPr>
          <a:xfrm>
            <a:off x="6172512" y="3632897"/>
            <a:ext cx="3652078" cy="955898"/>
          </a:xfrm>
          <a:prstGeom prst="bentConnector4">
            <a:avLst>
              <a:gd name="adj1" fmla="val 16492"/>
              <a:gd name="adj2" fmla="val 109515"/>
            </a:avLst>
          </a:prstGeom>
          <a:ln>
            <a:solidFill>
              <a:schemeClr val="bg1">
                <a:lumMod val="75000"/>
              </a:schemeClr>
            </a:solidFill>
            <a:headEnd type="arrow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F37B225-5230-124E-84FB-B1966CBCCCA7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6433672" y="1594678"/>
            <a:ext cx="363178" cy="535202"/>
          </a:xfrm>
          <a:prstGeom prst="bentConnector2">
            <a:avLst/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D43AA546-FB62-BB4E-8B34-49FAD92247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65767" y="1281440"/>
            <a:ext cx="538825" cy="424939"/>
          </a:xfrm>
          <a:prstGeom prst="bentConnector3">
            <a:avLst>
              <a:gd name="adj1" fmla="val 50000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94044B-6685-E842-97A8-B2E268100F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38780" y="2652312"/>
            <a:ext cx="3282183" cy="892398"/>
          </a:xfrm>
          <a:prstGeom prst="bentConnector3">
            <a:avLst>
              <a:gd name="adj1" fmla="val 68573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F47EA90-B2A2-B149-B2EB-4F2483F7070A}"/>
              </a:ext>
            </a:extLst>
          </p:cNvPr>
          <p:cNvCxnSpPr>
            <a:cxnSpLocks/>
          </p:cNvCxnSpPr>
          <p:nvPr/>
        </p:nvCxnSpPr>
        <p:spPr>
          <a:xfrm>
            <a:off x="5273375" y="1978054"/>
            <a:ext cx="501364" cy="398001"/>
          </a:xfrm>
          <a:prstGeom prst="bentConnector3">
            <a:avLst>
              <a:gd name="adj1" fmla="val 50000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978C227-E444-A547-83EB-A0A3E8DDC51E}"/>
              </a:ext>
            </a:extLst>
          </p:cNvPr>
          <p:cNvCxnSpPr>
            <a:cxnSpLocks/>
          </p:cNvCxnSpPr>
          <p:nvPr/>
        </p:nvCxnSpPr>
        <p:spPr>
          <a:xfrm rot="5400000">
            <a:off x="6464311" y="4255262"/>
            <a:ext cx="904033" cy="757784"/>
          </a:xfrm>
          <a:prstGeom prst="bentConnector3">
            <a:avLst>
              <a:gd name="adj1" fmla="val 50000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D5F61FD-F40C-0144-AB9A-172B2CF4F66C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V="1">
            <a:off x="6243304" y="5857678"/>
            <a:ext cx="1233114" cy="808441"/>
          </a:xfrm>
          <a:prstGeom prst="bentConnector3">
            <a:avLst>
              <a:gd name="adj1" fmla="val 97044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07">
            <a:extLst>
              <a:ext uri="{FF2B5EF4-FFF2-40B4-BE49-F238E27FC236}">
                <a16:creationId xmlns:a16="http://schemas.microsoft.com/office/drawing/2014/main" id="{4EB54944-FEC7-A640-A853-9A33AD3D7F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43062" y="3576131"/>
            <a:ext cx="441528" cy="3247000"/>
          </a:xfrm>
          <a:prstGeom prst="bentConnector2">
            <a:avLst/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07">
            <a:extLst>
              <a:ext uri="{FF2B5EF4-FFF2-40B4-BE49-F238E27FC236}">
                <a16:creationId xmlns:a16="http://schemas.microsoft.com/office/drawing/2014/main" id="{5EAF7F76-DED7-8447-9CF7-EC4568950F3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47084" y="3716781"/>
            <a:ext cx="1534192" cy="943063"/>
          </a:xfrm>
          <a:prstGeom prst="bentConnector3">
            <a:avLst>
              <a:gd name="adj1" fmla="val 69867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07">
            <a:extLst>
              <a:ext uri="{FF2B5EF4-FFF2-40B4-BE49-F238E27FC236}">
                <a16:creationId xmlns:a16="http://schemas.microsoft.com/office/drawing/2014/main" id="{265C9950-668B-3040-BAB5-5306BA4E3963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V="1">
            <a:off x="9058706" y="4187101"/>
            <a:ext cx="1536463" cy="4694"/>
          </a:xfrm>
          <a:prstGeom prst="bentConnector3">
            <a:avLst>
              <a:gd name="adj1" fmla="val 50000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07">
            <a:extLst>
              <a:ext uri="{FF2B5EF4-FFF2-40B4-BE49-F238E27FC236}">
                <a16:creationId xmlns:a16="http://schemas.microsoft.com/office/drawing/2014/main" id="{E1C45188-3290-9746-BEFD-425655B18B71}"/>
              </a:ext>
            </a:extLst>
          </p:cNvPr>
          <p:cNvCxnSpPr>
            <a:cxnSpLocks/>
          </p:cNvCxnSpPr>
          <p:nvPr/>
        </p:nvCxnSpPr>
        <p:spPr>
          <a:xfrm rot="10800000">
            <a:off x="6565786" y="6666121"/>
            <a:ext cx="2277276" cy="163741"/>
          </a:xfrm>
          <a:prstGeom prst="bentConnector3">
            <a:avLst>
              <a:gd name="adj1" fmla="val 69861"/>
            </a:avLst>
          </a:prstGeom>
          <a:ln w="6350">
            <a:solidFill>
              <a:srgbClr val="639FE3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07">
            <a:extLst>
              <a:ext uri="{FF2B5EF4-FFF2-40B4-BE49-F238E27FC236}">
                <a16:creationId xmlns:a16="http://schemas.microsoft.com/office/drawing/2014/main" id="{02A86FE0-511E-3442-80D9-654760CF49E9}"/>
              </a:ext>
            </a:extLst>
          </p:cNvPr>
          <p:cNvCxnSpPr>
            <a:cxnSpLocks/>
          </p:cNvCxnSpPr>
          <p:nvPr/>
        </p:nvCxnSpPr>
        <p:spPr>
          <a:xfrm>
            <a:off x="10235288" y="2332739"/>
            <a:ext cx="0" cy="720938"/>
          </a:xfrm>
          <a:prstGeom prst="straightConnector1">
            <a:avLst/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07">
            <a:extLst>
              <a:ext uri="{FF2B5EF4-FFF2-40B4-BE49-F238E27FC236}">
                <a16:creationId xmlns:a16="http://schemas.microsoft.com/office/drawing/2014/main" id="{33CBBE0D-B1B1-0A41-8C17-C3D3160019F8}"/>
              </a:ext>
            </a:extLst>
          </p:cNvPr>
          <p:cNvCxnSpPr>
            <a:cxnSpLocks/>
            <a:stCxn id="41" idx="2"/>
          </p:cNvCxnSpPr>
          <p:nvPr/>
        </p:nvCxnSpPr>
        <p:spPr>
          <a:xfrm rot="5400000">
            <a:off x="9440211" y="2630487"/>
            <a:ext cx="1720783" cy="1447960"/>
          </a:xfrm>
          <a:prstGeom prst="bentConnector3">
            <a:avLst>
              <a:gd name="adj1" fmla="val 100853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09">
            <a:extLst>
              <a:ext uri="{FF2B5EF4-FFF2-40B4-BE49-F238E27FC236}">
                <a16:creationId xmlns:a16="http://schemas.microsoft.com/office/drawing/2014/main" id="{F46620ED-1CCD-FB4E-B915-537D433F4AD8}"/>
              </a:ext>
            </a:extLst>
          </p:cNvPr>
          <p:cNvCxnSpPr>
            <a:cxnSpLocks/>
          </p:cNvCxnSpPr>
          <p:nvPr/>
        </p:nvCxnSpPr>
        <p:spPr>
          <a:xfrm>
            <a:off x="4158819" y="2769901"/>
            <a:ext cx="1880213" cy="3879626"/>
          </a:xfrm>
          <a:prstGeom prst="bentConnector4">
            <a:avLst>
              <a:gd name="adj1" fmla="val 35117"/>
              <a:gd name="adj2" fmla="val 45068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09">
            <a:extLst>
              <a:ext uri="{FF2B5EF4-FFF2-40B4-BE49-F238E27FC236}">
                <a16:creationId xmlns:a16="http://schemas.microsoft.com/office/drawing/2014/main" id="{9B421B2E-02F7-384E-9154-2C3FCAEF8EB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396913" y="5857679"/>
            <a:ext cx="441472" cy="803375"/>
          </a:xfrm>
          <a:prstGeom prst="bentConnector2">
            <a:avLst/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09">
            <a:extLst>
              <a:ext uri="{FF2B5EF4-FFF2-40B4-BE49-F238E27FC236}">
                <a16:creationId xmlns:a16="http://schemas.microsoft.com/office/drawing/2014/main" id="{787CFF2B-7C63-E747-8F67-AF8FB86F0E42}"/>
              </a:ext>
            </a:extLst>
          </p:cNvPr>
          <p:cNvCxnSpPr>
            <a:cxnSpLocks/>
          </p:cNvCxnSpPr>
          <p:nvPr/>
        </p:nvCxnSpPr>
        <p:spPr>
          <a:xfrm>
            <a:off x="4154125" y="5117462"/>
            <a:ext cx="1047988" cy="0"/>
          </a:xfrm>
          <a:prstGeom prst="straightConnector1">
            <a:avLst/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09">
            <a:extLst>
              <a:ext uri="{FF2B5EF4-FFF2-40B4-BE49-F238E27FC236}">
                <a16:creationId xmlns:a16="http://schemas.microsoft.com/office/drawing/2014/main" id="{A0250616-C7AA-7348-B1E7-23795F0B9822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2335803" y="4519079"/>
            <a:ext cx="981656" cy="879603"/>
          </a:xfrm>
          <a:prstGeom prst="bentConnector3">
            <a:avLst>
              <a:gd name="adj1" fmla="val 10938"/>
            </a:avLst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09">
            <a:extLst>
              <a:ext uri="{FF2B5EF4-FFF2-40B4-BE49-F238E27FC236}">
                <a16:creationId xmlns:a16="http://schemas.microsoft.com/office/drawing/2014/main" id="{EE83D476-D80D-1744-A49D-A9E0FBAF28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85645" y="3914598"/>
            <a:ext cx="269019" cy="1094791"/>
          </a:xfrm>
          <a:prstGeom prst="bentConnector2">
            <a:avLst/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09">
            <a:extLst>
              <a:ext uri="{FF2B5EF4-FFF2-40B4-BE49-F238E27FC236}">
                <a16:creationId xmlns:a16="http://schemas.microsoft.com/office/drawing/2014/main" id="{508C91CC-33E8-E943-9CEA-3A903F020468}"/>
              </a:ext>
            </a:extLst>
          </p:cNvPr>
          <p:cNvCxnSpPr>
            <a:cxnSpLocks/>
          </p:cNvCxnSpPr>
          <p:nvPr/>
        </p:nvCxnSpPr>
        <p:spPr>
          <a:xfrm flipH="1">
            <a:off x="1320155" y="5269862"/>
            <a:ext cx="342284" cy="0"/>
          </a:xfrm>
          <a:prstGeom prst="straightConnector1">
            <a:avLst/>
          </a:prstGeom>
          <a:ln w="6350">
            <a:solidFill>
              <a:srgbClr val="639FE3"/>
            </a:solidFill>
            <a:headEnd type="arrow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0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산출물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4BBDE-E38C-8C4B-8CEB-B76DB20D3590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8D5344A-657C-0144-9BA2-8E04CACA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876" y="1112887"/>
            <a:ext cx="1295400" cy="16510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578139A-AE8C-8449-9F1C-86E1C2A1E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01" y="1112887"/>
            <a:ext cx="1358900" cy="3238500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AC2616-DC8C-F247-BE40-9EF3716A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376" y="4373479"/>
            <a:ext cx="1358900" cy="419100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9B1A78C1-B99D-414C-919C-DE76BEA4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00" y="1112887"/>
            <a:ext cx="1346200" cy="392430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1D37B90A-FEDF-D742-A6F1-52A716056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00" y="5037187"/>
            <a:ext cx="1257300" cy="16891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1E88BE4-E488-914F-BB1F-164097623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376" y="4940738"/>
            <a:ext cx="1358900" cy="2794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3DF8693-B7FD-C84A-8DF2-58A8F965D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9601" y="1112887"/>
            <a:ext cx="1422400" cy="1955800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5919B507-56E2-9446-A444-691F63E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7098" y="3986367"/>
            <a:ext cx="1346200" cy="2247900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D6CFA3B4-C772-3A41-920F-E883A52E8D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7098" y="1117805"/>
            <a:ext cx="1346200" cy="571500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497EC273-2548-5B49-8B33-09274F3298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7098" y="1990009"/>
            <a:ext cx="1346200" cy="19939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566977F-7954-2B46-9740-7202D1934B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7098" y="1695451"/>
            <a:ext cx="1346200" cy="2921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4B48BA2-AEB1-DA46-8CF4-B29921C9AF85}"/>
              </a:ext>
            </a:extLst>
          </p:cNvPr>
          <p:cNvSpPr txBox="1"/>
          <p:nvPr/>
        </p:nvSpPr>
        <p:spPr>
          <a:xfrm>
            <a:off x="9345484" y="1112887"/>
            <a:ext cx="1873122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Controller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39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Process 22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DBModel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11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Util 2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Common 1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Swift : 75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Pods : 13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Jsp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36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Total : 124</a:t>
            </a:r>
          </a:p>
          <a:p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5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주요 기능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51AA-7E13-FB4F-8C03-D738E40DAB56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AA2DC-118F-9B4A-9700-0C079476D28D}"/>
              </a:ext>
            </a:extLst>
          </p:cNvPr>
          <p:cNvSpPr txBox="1"/>
          <p:nvPr/>
        </p:nvSpPr>
        <p:spPr>
          <a:xfrm>
            <a:off x="678508" y="1431401"/>
            <a:ext cx="6990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Auto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Layout</a:t>
            </a: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061F8B-6165-BD44-A8BA-A6959A42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825" y="1795176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143637-708A-A047-8CF3-35546D2A9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69" y="2495829"/>
            <a:ext cx="1800000" cy="3195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FBC66F-4B9A-9544-AFC3-24A2DD3F560A}"/>
              </a:ext>
            </a:extLst>
          </p:cNvPr>
          <p:cNvSpPr txBox="1"/>
          <p:nvPr/>
        </p:nvSpPr>
        <p:spPr>
          <a:xfrm>
            <a:off x="2558287" y="5882626"/>
            <a:ext cx="133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iPhone 11</a:t>
            </a: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7BFC1-8DE3-2E46-9A49-26AF9ABB3CA8}"/>
              </a:ext>
            </a:extLst>
          </p:cNvPr>
          <p:cNvSpPr txBox="1"/>
          <p:nvPr/>
        </p:nvSpPr>
        <p:spPr>
          <a:xfrm>
            <a:off x="5197469" y="5882626"/>
            <a:ext cx="1927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iPhone SE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(1</a:t>
            </a:r>
            <a:r>
              <a:rPr lang="en-US" altLang="ko-KR" sz="1600" baseline="30000" dirty="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generation)</a:t>
            </a: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C4A6546-6A0F-C54D-B511-83918CAD9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175" y="1785344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589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주요 기능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51AA-7E13-FB4F-8C03-D738E40DAB56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AA2DC-118F-9B4A-9700-0C079476D28D}"/>
              </a:ext>
            </a:extLst>
          </p:cNvPr>
          <p:cNvSpPr txBox="1"/>
          <p:nvPr/>
        </p:nvSpPr>
        <p:spPr>
          <a:xfrm>
            <a:off x="678508" y="1431401"/>
            <a:ext cx="6990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카카오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네이버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구글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로그인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간편한 회원가입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6D14E8-9692-774C-A804-84E09167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94" y="2075019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477EDCF-95F4-C74F-9B48-7C7574A0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372" y="2031813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DE9927B-0B5B-C746-8181-B86C31F3F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700" y="2031812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FBD7A8-0C73-7946-AA8F-08E40EC7B3AE}"/>
              </a:ext>
            </a:extLst>
          </p:cNvPr>
          <p:cNvSpPr txBox="1"/>
          <p:nvPr/>
        </p:nvSpPr>
        <p:spPr>
          <a:xfrm>
            <a:off x="2305556" y="6142420"/>
            <a:ext cx="133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Kakao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FD10E-7B3F-304B-93D3-96913EF08F67}"/>
              </a:ext>
            </a:extLst>
          </p:cNvPr>
          <p:cNvSpPr txBox="1"/>
          <p:nvPr/>
        </p:nvSpPr>
        <p:spPr>
          <a:xfrm>
            <a:off x="5663834" y="6142420"/>
            <a:ext cx="133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Naver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FED8B-7011-4848-A184-3D6E67B3221E}"/>
              </a:ext>
            </a:extLst>
          </p:cNvPr>
          <p:cNvSpPr txBox="1"/>
          <p:nvPr/>
        </p:nvSpPr>
        <p:spPr>
          <a:xfrm>
            <a:off x="8957162" y="6142419"/>
            <a:ext cx="133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Google</a:t>
            </a:r>
          </a:p>
          <a:p>
            <a:pPr algn="ctr"/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0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주요 기능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51AA-7E13-FB4F-8C03-D738E40DAB56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AA2DC-118F-9B4A-9700-0C079476D28D}"/>
              </a:ext>
            </a:extLst>
          </p:cNvPr>
          <p:cNvSpPr txBox="1"/>
          <p:nvPr/>
        </p:nvSpPr>
        <p:spPr>
          <a:xfrm>
            <a:off x="678508" y="1431401"/>
            <a:ext cx="3323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3.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이메일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닉네임 중복 체크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434AB-1B11-1D4F-BDA0-0112022DAE74}"/>
              </a:ext>
            </a:extLst>
          </p:cNvPr>
          <p:cNvSpPr txBox="1"/>
          <p:nvPr/>
        </p:nvSpPr>
        <p:spPr>
          <a:xfrm>
            <a:off x="6096000" y="1431401"/>
            <a:ext cx="427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4.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User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Default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사용하여 자동 로그인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62C32E-5D1B-EB44-9D03-1A9F2673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25" y="1997600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ADCD98-492E-404B-BF6B-DF2D3DFF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513" y="1997599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8065E6-7BAE-7B4A-AAC0-3372C01DD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465" y="1997598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D89953-8921-674F-BB0D-E9DCB9F09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89" y="1997599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9139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주요 기능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51AA-7E13-FB4F-8C03-D738E40DAB56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AA2DC-118F-9B4A-9700-0C079476D28D}"/>
              </a:ext>
            </a:extLst>
          </p:cNvPr>
          <p:cNvSpPr txBox="1"/>
          <p:nvPr/>
        </p:nvSpPr>
        <p:spPr>
          <a:xfrm>
            <a:off x="678508" y="1431401"/>
            <a:ext cx="6990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5.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회원가입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내 정보 수정 정규식 사용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D3ACB3-04C9-AA44-85F2-69E8FFC6A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971"/>
          <a:stretch/>
        </p:blipFill>
        <p:spPr>
          <a:xfrm>
            <a:off x="413037" y="2068428"/>
            <a:ext cx="2520000" cy="120146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D15140-3640-7F42-9952-671B88287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84" b="56987"/>
          <a:stretch/>
        </p:blipFill>
        <p:spPr>
          <a:xfrm>
            <a:off x="413037" y="3588111"/>
            <a:ext cx="2520000" cy="120146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037340-313D-6F40-8520-8BCE915C1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971"/>
          <a:stretch/>
        </p:blipFill>
        <p:spPr>
          <a:xfrm>
            <a:off x="3224899" y="2068428"/>
            <a:ext cx="2520000" cy="120146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8E6C83-C67B-B24F-A68F-620D655CE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32" b="66889"/>
          <a:stretch/>
        </p:blipFill>
        <p:spPr>
          <a:xfrm>
            <a:off x="3224899" y="3592160"/>
            <a:ext cx="2520000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BE09E9-2771-2C46-9C22-79E64255E7EA}"/>
              </a:ext>
            </a:extLst>
          </p:cNvPr>
          <p:cNvSpPr txBox="1"/>
          <p:nvPr/>
        </p:nvSpPr>
        <p:spPr>
          <a:xfrm>
            <a:off x="6447103" y="1431401"/>
            <a:ext cx="5388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6.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비밀번호 찾기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</a:rPr>
              <a:t>랜덤한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16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자리 비밀번호 이메일 전송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9348FD1-DBB2-C447-9AD5-5A699C486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029" y="2241015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F386089-AA51-504F-BD65-E70ACF0B0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454" y="3766582"/>
            <a:ext cx="3348748" cy="84451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087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주요 기능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51AA-7E13-FB4F-8C03-D738E40DAB56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1FDE16-A8B0-694A-9186-D380011F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2" y="1871037"/>
            <a:ext cx="1800000" cy="38956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981E1-EB87-734B-91D1-D1A7E31DB226}"/>
              </a:ext>
            </a:extLst>
          </p:cNvPr>
          <p:cNvSpPr txBox="1"/>
          <p:nvPr/>
        </p:nvSpPr>
        <p:spPr>
          <a:xfrm>
            <a:off x="7056880" y="1983658"/>
            <a:ext cx="4762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7.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TableView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8.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Segemented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Control</a:t>
            </a:r>
          </a:p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개월 수 별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구매 판매 상황 별로 검색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필터링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A120E2-FE05-CF47-B00E-685708A1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587" y="1871037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FFC9D4-8D6F-F145-BF6B-3A189B43E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294" y="1871037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17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주요 기능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51AA-7E13-FB4F-8C03-D738E40DAB56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981E1-EB87-734B-91D1-D1A7E31DB226}"/>
              </a:ext>
            </a:extLst>
          </p:cNvPr>
          <p:cNvSpPr txBox="1"/>
          <p:nvPr/>
        </p:nvSpPr>
        <p:spPr>
          <a:xfrm>
            <a:off x="6949323" y="1871037"/>
            <a:ext cx="4763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9. Collection View</a:t>
            </a: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10. SQLite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사용하여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최근 검색 기록 구현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758014-C387-274C-B4B0-A99DB08E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99" y="1871038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A130005-B64E-B24F-8F46-DC9B7D86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13" y="1871037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10584CD-C74A-7549-B597-3F0B2777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406" y="1871037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7388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주요 기능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51AA-7E13-FB4F-8C03-D738E40DAB56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981E1-EB87-734B-91D1-D1A7E31DB226}"/>
              </a:ext>
            </a:extLst>
          </p:cNvPr>
          <p:cNvSpPr txBox="1"/>
          <p:nvPr/>
        </p:nvSpPr>
        <p:spPr>
          <a:xfrm>
            <a:off x="674247" y="1369520"/>
            <a:ext cx="392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11.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Scroll View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F46FBDB-438B-E249-9846-0E490AD3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28" y="1927124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E9E723-3D60-0C4B-BF57-9F7CBECE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661" y="1927124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6D11064-BC12-3643-BD50-276F48787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114" y="1877082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4" name="그림 23" descr="텍스트, 다른, 스크린샷이(가) 표시된 사진&#10;&#10;자동 생성된 설명">
            <a:extLst>
              <a:ext uri="{FF2B5EF4-FFF2-40B4-BE49-F238E27FC236}">
                <a16:creationId xmlns:a16="http://schemas.microsoft.com/office/drawing/2014/main" id="{6A52BE30-DC37-E842-9180-C17D1117D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247" y="1877081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DDF08E-1A28-2A4B-B2C1-FEF85B528EA5}"/>
              </a:ext>
            </a:extLst>
          </p:cNvPr>
          <p:cNvSpPr txBox="1"/>
          <p:nvPr/>
        </p:nvSpPr>
        <p:spPr>
          <a:xfrm>
            <a:off x="6375752" y="1369520"/>
            <a:ext cx="368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12.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갤러리 이미지 서버 업로드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503C9B-8FDA-B04B-85AA-18B513FD02D1}"/>
              </a:ext>
            </a:extLst>
          </p:cNvPr>
          <p:cNvSpPr txBox="1"/>
          <p:nvPr/>
        </p:nvSpPr>
        <p:spPr>
          <a:xfrm>
            <a:off x="10289380" y="1880392"/>
            <a:ext cx="1902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Cos.jar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Multipart Request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사용하여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Tomcat server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에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이미지 업로드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2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629588" y="785748"/>
            <a:ext cx="486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</a:t>
            </a:r>
            <a:r>
              <a:rPr kumimoji="1" lang="en-US" altLang="ko-Kore-KR" sz="54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ontents</a:t>
            </a:r>
            <a:endParaRPr kumimoji="1" lang="ko-Kore-KR" altLang="en-US" sz="54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E4A5E-A0C3-DC46-B5F7-9FB44D4E01DA}"/>
              </a:ext>
            </a:extLst>
          </p:cNvPr>
          <p:cNvSpPr txBox="1"/>
          <p:nvPr/>
        </p:nvSpPr>
        <p:spPr>
          <a:xfrm>
            <a:off x="714324" y="3963830"/>
            <a:ext cx="219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1.</a:t>
            </a:r>
            <a:r>
              <a:rPr kumimoji="1" lang="ko-KR" altLang="en-US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개요</a:t>
            </a:r>
            <a:endParaRPr kumimoji="1" lang="ko-Kore-KR" altLang="en-US" sz="2400" b="1" dirty="0">
              <a:solidFill>
                <a:srgbClr val="639FE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45928F-B6B8-2B4A-AC0A-20DF289624D0}"/>
              </a:ext>
            </a:extLst>
          </p:cNvPr>
          <p:cNvSpPr txBox="1"/>
          <p:nvPr/>
        </p:nvSpPr>
        <p:spPr>
          <a:xfrm>
            <a:off x="2578214" y="3963830"/>
            <a:ext cx="219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2.</a:t>
            </a:r>
            <a:r>
              <a:rPr kumimoji="1" lang="ko-KR" altLang="en-US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 일정</a:t>
            </a:r>
            <a:endParaRPr kumimoji="1" lang="ko-Kore-KR" altLang="en-US" sz="2400" b="1" dirty="0">
              <a:solidFill>
                <a:srgbClr val="639FE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F4468-9E93-234D-8120-D8E79ECA90A1}"/>
              </a:ext>
            </a:extLst>
          </p:cNvPr>
          <p:cNvSpPr txBox="1"/>
          <p:nvPr/>
        </p:nvSpPr>
        <p:spPr>
          <a:xfrm>
            <a:off x="5023289" y="3910807"/>
            <a:ext cx="219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3.</a:t>
            </a:r>
            <a:r>
              <a:rPr kumimoji="1" lang="ko-KR" altLang="en-US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 기획</a:t>
            </a:r>
            <a:endParaRPr kumimoji="1" lang="ko-Kore-KR" altLang="en-US" sz="2400" b="1" dirty="0">
              <a:solidFill>
                <a:srgbClr val="639FE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78A48-EC04-F74A-8725-1107C004C247}"/>
              </a:ext>
            </a:extLst>
          </p:cNvPr>
          <p:cNvSpPr txBox="1"/>
          <p:nvPr/>
        </p:nvSpPr>
        <p:spPr>
          <a:xfrm>
            <a:off x="7376923" y="3969406"/>
            <a:ext cx="219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endParaRPr kumimoji="1" lang="ko-Kore-KR" altLang="en-US" sz="2400" b="1" dirty="0">
              <a:solidFill>
                <a:srgbClr val="639FE3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D9C1B-5951-A04B-B641-B70DFF1A178C}"/>
              </a:ext>
            </a:extLst>
          </p:cNvPr>
          <p:cNvSpPr txBox="1"/>
          <p:nvPr/>
        </p:nvSpPr>
        <p:spPr>
          <a:xfrm>
            <a:off x="9820345" y="3910807"/>
            <a:ext cx="219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5</a:t>
            </a:r>
            <a:r>
              <a:rPr kumimoji="1" lang="en-US" altLang="ko-KR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</a:t>
            </a:r>
            <a:r>
              <a:rPr kumimoji="1" lang="ko-KR" altLang="en-US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ore-KR" altLang="en-US" sz="24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마무리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96509-7A13-3D43-AF64-63964CDFC8C9}"/>
              </a:ext>
            </a:extLst>
          </p:cNvPr>
          <p:cNvSpPr txBox="1"/>
          <p:nvPr/>
        </p:nvSpPr>
        <p:spPr>
          <a:xfrm>
            <a:off x="758392" y="4368559"/>
            <a:ext cx="2198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개요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기획 의도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F5278-9578-FD42-9AD7-E6519DA9ADA1}"/>
              </a:ext>
            </a:extLst>
          </p:cNvPr>
          <p:cNvSpPr txBox="1"/>
          <p:nvPr/>
        </p:nvSpPr>
        <p:spPr>
          <a:xfrm>
            <a:off x="2621457" y="4372472"/>
            <a:ext cx="199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일정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인력 및 개발 조직도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55C4B-25EE-1E40-9ACA-C366879DA70C}"/>
              </a:ext>
            </a:extLst>
          </p:cNvPr>
          <p:cNvSpPr txBox="1"/>
          <p:nvPr/>
        </p:nvSpPr>
        <p:spPr>
          <a:xfrm>
            <a:off x="5076615" y="4321767"/>
            <a:ext cx="1999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개발환경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ERD</a:t>
            </a:r>
          </a:p>
          <a:p>
            <a:r>
              <a:rPr kumimoji="1" lang="en-US" altLang="ko-Kore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EER</a:t>
            </a:r>
          </a:p>
          <a:p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Work Flow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BDD2A-1EB0-6B45-B892-EE6A91252890}"/>
              </a:ext>
            </a:extLst>
          </p:cNvPr>
          <p:cNvSpPr txBox="1"/>
          <p:nvPr/>
        </p:nvSpPr>
        <p:spPr>
          <a:xfrm>
            <a:off x="7448480" y="4370724"/>
            <a:ext cx="1999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산출물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 기능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시연 동영상</a:t>
            </a:r>
            <a:endParaRPr kumimoji="1" lang="ko-Kore-KR" altLang="en-US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7E818-32C1-2341-835D-21CEAA24F26E}"/>
              </a:ext>
            </a:extLst>
          </p:cNvPr>
          <p:cNvSpPr txBox="1"/>
          <p:nvPr/>
        </p:nvSpPr>
        <p:spPr>
          <a:xfrm>
            <a:off x="9875795" y="4324808"/>
            <a:ext cx="1999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향후 계획</a:t>
            </a:r>
            <a:endParaRPr kumimoji="1" lang="en-US" altLang="ko-KR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프로젝트를 마치며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</a:t>
            </a:r>
          </a:p>
          <a:p>
            <a:r>
              <a:rPr kumimoji="1" lang="en-US" altLang="ko-Kore-KR" sz="16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Q&amp;A</a:t>
            </a:r>
            <a:endParaRPr kumimoji="1" lang="ko-Kore-KR" altLang="en-US" sz="16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04B413-0953-CF45-A0D5-3F344C0EDF3F}"/>
              </a:ext>
            </a:extLst>
          </p:cNvPr>
          <p:cNvSpPr/>
          <p:nvPr/>
        </p:nvSpPr>
        <p:spPr>
          <a:xfrm>
            <a:off x="758392" y="3279874"/>
            <a:ext cx="10726827" cy="156117"/>
          </a:xfrm>
          <a:prstGeom prst="rect">
            <a:avLst/>
          </a:prstGeom>
          <a:solidFill>
            <a:srgbClr val="639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27F56-19B0-4743-B79D-9A7A099A8BFB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86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주요 기능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51AA-7E13-FB4F-8C03-D738E40DAB56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981E1-EB87-734B-91D1-D1A7E31DB226}"/>
              </a:ext>
            </a:extLst>
          </p:cNvPr>
          <p:cNvSpPr txBox="1"/>
          <p:nvPr/>
        </p:nvSpPr>
        <p:spPr>
          <a:xfrm>
            <a:off x="4953499" y="1521920"/>
            <a:ext cx="392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14.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키보드 올리기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2B236AC-7A7F-2C46-B9F2-C3E58A46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1" y="2097810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1A6B138-3C10-1C44-A763-5DB457CE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940" y="2097811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6685F8-170F-BB41-8DEC-F6FED5F14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633" y="2097810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F8FB7-1385-5640-ACC9-2C6C63E8971E}"/>
              </a:ext>
            </a:extLst>
          </p:cNvPr>
          <p:cNvSpPr txBox="1"/>
          <p:nvPr/>
        </p:nvSpPr>
        <p:spPr>
          <a:xfrm>
            <a:off x="826647" y="1521920"/>
            <a:ext cx="392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13.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Alter View,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PickerVIew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06BF56-E98D-4940-890B-DB9251A01907}"/>
              </a:ext>
            </a:extLst>
          </p:cNvPr>
          <p:cNvSpPr txBox="1"/>
          <p:nvPr/>
        </p:nvSpPr>
        <p:spPr>
          <a:xfrm>
            <a:off x="8396748" y="1521920"/>
            <a:ext cx="3637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15.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상세 내용 행간 구분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34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주요 기능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351AA-7E13-FB4F-8C03-D738E40DAB56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1A1EB-81E7-C241-A2FA-D7C99D9D4F6B}"/>
              </a:ext>
            </a:extLst>
          </p:cNvPr>
          <p:cNvSpPr txBox="1"/>
          <p:nvPr/>
        </p:nvSpPr>
        <p:spPr>
          <a:xfrm>
            <a:off x="6132513" y="2335741"/>
            <a:ext cx="52331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16. 1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초마다 업데이트 되어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메세지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실시간 주고 받기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17.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거래 완료 클릭 시 후기 작성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3DEBD6-FF27-A241-B531-7E95960A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39" y="2027104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C30B6C-2C53-5843-9448-8DF5847D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01" y="2027104"/>
            <a:ext cx="1800000" cy="38956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688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4.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시연 동영상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E5393-E43C-464F-8118-26AF11AB6B57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E54FE-FC90-8643-BFA1-000242A8EBE9}"/>
              </a:ext>
            </a:extLst>
          </p:cNvPr>
          <p:cNvGrpSpPr/>
          <p:nvPr/>
        </p:nvGrpSpPr>
        <p:grpSpPr>
          <a:xfrm>
            <a:off x="4976066" y="2309066"/>
            <a:ext cx="2312894" cy="2312894"/>
            <a:chOff x="4976066" y="2309066"/>
            <a:chExt cx="2312894" cy="231289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2C57610-BB6F-D34E-AB32-5934EF39E33F}"/>
                </a:ext>
              </a:extLst>
            </p:cNvPr>
            <p:cNvSpPr/>
            <p:nvPr/>
          </p:nvSpPr>
          <p:spPr>
            <a:xfrm>
              <a:off x="4976066" y="2309066"/>
              <a:ext cx="2312894" cy="2312894"/>
            </a:xfrm>
            <a:prstGeom prst="ellipse">
              <a:avLst/>
            </a:prstGeom>
            <a:solidFill>
              <a:srgbClr val="D8EE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삼각형 3">
              <a:extLst>
                <a:ext uri="{FF2B5EF4-FFF2-40B4-BE49-F238E27FC236}">
                  <a16:creationId xmlns:a16="http://schemas.microsoft.com/office/drawing/2014/main" id="{81DAC34C-2809-624D-B783-DEF3AEBCDC77}"/>
                </a:ext>
              </a:extLst>
            </p:cNvPr>
            <p:cNvSpPr/>
            <p:nvPr/>
          </p:nvSpPr>
          <p:spPr>
            <a:xfrm rot="5400000">
              <a:off x="5863897" y="3172124"/>
              <a:ext cx="680663" cy="586778"/>
            </a:xfrm>
            <a:prstGeom prst="triangle">
              <a:avLst/>
            </a:prstGeom>
            <a:solidFill>
              <a:srgbClr val="639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915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5.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마무리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향후 계획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5D60-34DA-F442-B92D-25B14690E2BE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A831F-80C8-2A45-B3AE-9DA85C15F89D}"/>
              </a:ext>
            </a:extLst>
          </p:cNvPr>
          <p:cNvGrpSpPr/>
          <p:nvPr/>
        </p:nvGrpSpPr>
        <p:grpSpPr>
          <a:xfrm>
            <a:off x="3613357" y="2133600"/>
            <a:ext cx="5265173" cy="461665"/>
            <a:chOff x="1194621" y="2035277"/>
            <a:chExt cx="5265173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6534A50-00F5-F948-8386-808CA091D9AC}"/>
                </a:ext>
              </a:extLst>
            </p:cNvPr>
            <p:cNvSpPr txBox="1"/>
            <p:nvPr/>
          </p:nvSpPr>
          <p:spPr>
            <a:xfrm>
              <a:off x="2025445" y="2035277"/>
              <a:ext cx="443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en-US" altLang="ko-Kore-KR" sz="2400" dirty="0">
                  <a:solidFill>
                    <a:schemeClr val="bg1">
                      <a:lumMod val="50000"/>
                    </a:schemeClr>
                  </a:solidFill>
                </a:rPr>
                <a:t>Apple API </a:t>
              </a:r>
              <a:r>
                <a:rPr lang="ko-Kore-KR" altLang="en-US" sz="2400" dirty="0">
                  <a:solidFill>
                    <a:schemeClr val="bg1">
                      <a:lumMod val="50000"/>
                    </a:schemeClr>
                  </a:solidFill>
                </a:rPr>
                <a:t>로그인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443E4A-8828-F645-8333-B5B03649AA8C}"/>
                </a:ext>
              </a:extLst>
            </p:cNvPr>
            <p:cNvSpPr txBox="1"/>
            <p:nvPr/>
          </p:nvSpPr>
          <p:spPr>
            <a:xfrm>
              <a:off x="1194621" y="2035277"/>
              <a:ext cx="5653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en-US" altLang="ko-Kore-KR" sz="2400" dirty="0"/>
                <a:t>1. </a:t>
              </a:r>
              <a:endParaRPr lang="en-US" altLang="ko-KR" sz="24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9841A6-3A86-1A44-852D-0AA0C7A80039}"/>
              </a:ext>
            </a:extLst>
          </p:cNvPr>
          <p:cNvGrpSpPr/>
          <p:nvPr/>
        </p:nvGrpSpPr>
        <p:grpSpPr>
          <a:xfrm>
            <a:off x="3613357" y="4901381"/>
            <a:ext cx="5265173" cy="461665"/>
            <a:chOff x="1194621" y="4803058"/>
            <a:chExt cx="5265173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5AD7E4-916E-9A4C-8A99-BF22962B1C0D}"/>
                </a:ext>
              </a:extLst>
            </p:cNvPr>
            <p:cNvSpPr txBox="1"/>
            <p:nvPr/>
          </p:nvSpPr>
          <p:spPr>
            <a:xfrm>
              <a:off x="2025445" y="4803058"/>
              <a:ext cx="443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</a:rPr>
                <a:t>상품 이미지 다수 등록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B72E63-2035-DB44-B9C4-83716DD60E48}"/>
                </a:ext>
              </a:extLst>
            </p:cNvPr>
            <p:cNvSpPr txBox="1"/>
            <p:nvPr/>
          </p:nvSpPr>
          <p:spPr>
            <a:xfrm>
              <a:off x="1194621" y="4803058"/>
              <a:ext cx="5653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en-US" altLang="ko-Kore-KR" sz="2400" dirty="0"/>
                <a:t>4. </a:t>
              </a:r>
              <a:endParaRPr lang="en-US" altLang="ko-KR" sz="24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3ACAE37-F1E9-0E4C-BBC3-DE0BBFBEEFF3}"/>
              </a:ext>
            </a:extLst>
          </p:cNvPr>
          <p:cNvGrpSpPr/>
          <p:nvPr/>
        </p:nvGrpSpPr>
        <p:grpSpPr>
          <a:xfrm>
            <a:off x="3613357" y="3056194"/>
            <a:ext cx="5265173" cy="461665"/>
            <a:chOff x="1194621" y="2035277"/>
            <a:chExt cx="5265173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A52A00-D1D3-A649-88DC-FE6E2CCC3E1A}"/>
                </a:ext>
              </a:extLst>
            </p:cNvPr>
            <p:cNvSpPr txBox="1"/>
            <p:nvPr/>
          </p:nvSpPr>
          <p:spPr>
            <a:xfrm>
              <a:off x="2025445" y="2035277"/>
              <a:ext cx="443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</a:rPr>
                <a:t>노티피케이션으로 채팅 </a:t>
              </a:r>
              <a:r>
                <a:rPr lang="ko-KR" altLang="en-US" sz="2400" dirty="0" err="1">
                  <a:solidFill>
                    <a:schemeClr val="bg1">
                      <a:lumMod val="50000"/>
                    </a:schemeClr>
                  </a:solidFill>
                </a:rPr>
                <a:t>메세지</a:t>
              </a: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</a:rPr>
                <a:t> 확인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86FA5A-9B9A-D844-8017-18538D00762C}"/>
                </a:ext>
              </a:extLst>
            </p:cNvPr>
            <p:cNvSpPr txBox="1"/>
            <p:nvPr/>
          </p:nvSpPr>
          <p:spPr>
            <a:xfrm>
              <a:off x="1194621" y="2035277"/>
              <a:ext cx="5653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en-US" altLang="ko-Kore-KR" sz="2400" dirty="0"/>
                <a:t>2. </a:t>
              </a:r>
              <a:endParaRPr lang="en-US" altLang="ko-KR" sz="24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B572AB-935D-7C42-8BEF-F71EB46E18C0}"/>
              </a:ext>
            </a:extLst>
          </p:cNvPr>
          <p:cNvGrpSpPr/>
          <p:nvPr/>
        </p:nvGrpSpPr>
        <p:grpSpPr>
          <a:xfrm>
            <a:off x="3613357" y="3978788"/>
            <a:ext cx="5265173" cy="461665"/>
            <a:chOff x="1194621" y="2035277"/>
            <a:chExt cx="5265173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0D3E4E-EB8A-4D42-BD74-6E4EE0C212F1}"/>
                </a:ext>
              </a:extLst>
            </p:cNvPr>
            <p:cNvSpPr txBox="1"/>
            <p:nvPr/>
          </p:nvSpPr>
          <p:spPr>
            <a:xfrm>
              <a:off x="2025445" y="2035277"/>
              <a:ext cx="443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</a:rPr>
                <a:t>좋아요 기능</a:t>
              </a:r>
              <a:endParaRPr lang="en-US" altLang="ko-KR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946384-D65E-B743-A73D-4416A8512364}"/>
                </a:ext>
              </a:extLst>
            </p:cNvPr>
            <p:cNvSpPr txBox="1"/>
            <p:nvPr/>
          </p:nvSpPr>
          <p:spPr>
            <a:xfrm>
              <a:off x="1194621" y="2035277"/>
              <a:ext cx="5653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en-US" altLang="ko-Kore-KR" sz="2400" dirty="0"/>
                <a:t>3. </a:t>
              </a:r>
              <a:endParaRPr lang="en-US" altLang="ko-K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0313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5.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마무리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_Q&amp;A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33025-BCFC-EB45-B79E-336188B248B1}"/>
              </a:ext>
            </a:extLst>
          </p:cNvPr>
          <p:cNvSpPr txBox="1"/>
          <p:nvPr/>
        </p:nvSpPr>
        <p:spPr>
          <a:xfrm>
            <a:off x="3479415" y="2755910"/>
            <a:ext cx="5233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6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Q</a:t>
            </a:r>
            <a:r>
              <a:rPr kumimoji="1" lang="en-US" altLang="ko-KR" sz="9600" b="1" dirty="0">
                <a:solidFill>
                  <a:schemeClr val="bg1">
                    <a:lumMod val="6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&amp;A</a:t>
            </a:r>
            <a:endParaRPr kumimoji="1" lang="ko-Kore-KR" altLang="en-US" sz="9600" b="1" dirty="0">
              <a:solidFill>
                <a:schemeClr val="bg1">
                  <a:lumMod val="6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A3F90-ECBE-5049-B088-DC7758482188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812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733025-BCFC-EB45-B79E-336188B248B1}"/>
              </a:ext>
            </a:extLst>
          </p:cNvPr>
          <p:cNvSpPr txBox="1"/>
          <p:nvPr/>
        </p:nvSpPr>
        <p:spPr>
          <a:xfrm>
            <a:off x="3479415" y="2092970"/>
            <a:ext cx="52331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6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</a:t>
            </a:r>
            <a:r>
              <a:rPr kumimoji="1" lang="en-US" altLang="ko-KR" sz="9600" b="1" dirty="0">
                <a:solidFill>
                  <a:schemeClr val="bg1">
                    <a:lumMod val="6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hank</a:t>
            </a:r>
          </a:p>
          <a:p>
            <a:pPr algn="ctr"/>
            <a:r>
              <a:rPr kumimoji="1" lang="en-US" altLang="ko-KR" sz="9600" b="1" dirty="0">
                <a:solidFill>
                  <a:schemeClr val="bg1">
                    <a:lumMod val="6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you</a:t>
            </a:r>
            <a:endParaRPr kumimoji="1" lang="ko-Kore-KR" altLang="en-US" sz="9600" b="1" dirty="0">
              <a:solidFill>
                <a:schemeClr val="bg1">
                  <a:lumMod val="6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51AF5-F8E7-CB40-A0D6-63C0FC9B13B2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19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486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개요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 App 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개요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547A69-3F72-F445-AE73-E5D4CC3B726D}"/>
              </a:ext>
            </a:extLst>
          </p:cNvPr>
          <p:cNvSpPr txBox="1"/>
          <p:nvPr/>
        </p:nvSpPr>
        <p:spPr>
          <a:xfrm>
            <a:off x="3948239" y="2453955"/>
            <a:ext cx="240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ore-KR" dirty="0"/>
              <a:t>APP TITLE </a:t>
            </a:r>
            <a:endParaRPr lang="ko-Kore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FCE645-C436-9F4B-A467-DCC8800BDC85}"/>
              </a:ext>
            </a:extLst>
          </p:cNvPr>
          <p:cNvSpPr txBox="1"/>
          <p:nvPr/>
        </p:nvSpPr>
        <p:spPr>
          <a:xfrm>
            <a:off x="3948239" y="4226735"/>
            <a:ext cx="240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dirty="0"/>
              <a:t>About APP</a:t>
            </a:r>
            <a:endParaRPr lang="ko-Kore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CA3ABB-9F2D-3746-9025-77168012184D}"/>
              </a:ext>
            </a:extLst>
          </p:cNvPr>
          <p:cNvSpPr txBox="1"/>
          <p:nvPr/>
        </p:nvSpPr>
        <p:spPr>
          <a:xfrm>
            <a:off x="6351721" y="2453955"/>
            <a:ext cx="240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bebeGoods</a:t>
            </a:r>
            <a:endParaRPr lang="ko-Kore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387C23-9EF3-8D4F-866A-F46B2BC6BE7D}"/>
              </a:ext>
            </a:extLst>
          </p:cNvPr>
          <p:cNvSpPr txBox="1"/>
          <p:nvPr/>
        </p:nvSpPr>
        <p:spPr>
          <a:xfrm>
            <a:off x="6351720" y="4221137"/>
            <a:ext cx="5167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r>
              <a:rPr lang="ko-KR" altLang="en-US" sz="2400" dirty="0"/>
              <a:t>필요 없어진 아기 용품을 물물 교환하는 나눔  </a:t>
            </a:r>
            <a:r>
              <a:rPr lang="en-US" altLang="ko-KR" sz="2400" dirty="0"/>
              <a:t>APP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759A00-D40A-2649-948E-64B85E01BAA3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7245E5-0A2D-5244-84D2-A164BAF6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7" y="2001644"/>
            <a:ext cx="3103780" cy="2854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E5995D-C564-6247-A9F9-3DA87027B5EB}"/>
              </a:ext>
            </a:extLst>
          </p:cNvPr>
          <p:cNvSpPr txBox="1"/>
          <p:nvPr/>
        </p:nvSpPr>
        <p:spPr>
          <a:xfrm>
            <a:off x="1022935" y="4789449"/>
            <a:ext cx="24034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en-US" altLang="ko-Kore-KR" sz="800" dirty="0">
                <a:solidFill>
                  <a:schemeClr val="bg1">
                    <a:lumMod val="50000"/>
                  </a:schemeClr>
                </a:solidFill>
              </a:rPr>
              <a:t>Design by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예진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도희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2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486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개요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 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기획의도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387C23-9EF3-8D4F-866A-F46B2BC6BE7D}"/>
              </a:ext>
            </a:extLst>
          </p:cNvPr>
          <p:cNvSpPr txBox="1"/>
          <p:nvPr/>
        </p:nvSpPr>
        <p:spPr>
          <a:xfrm>
            <a:off x="2006189" y="5175593"/>
            <a:ext cx="8611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solidFill>
                  <a:srgbClr val="639FE3"/>
                </a:solidFill>
              </a:rPr>
              <a:t>불필요한 소비와 쓰레기를 줄임으로써 환경적 영향을 최소화하는</a:t>
            </a:r>
            <a:br>
              <a:rPr lang="en-US" altLang="ko-KR" sz="2400" dirty="0">
                <a:solidFill>
                  <a:srgbClr val="639FE3"/>
                </a:solidFill>
              </a:rPr>
            </a:br>
            <a:r>
              <a:rPr lang="ko-KR" altLang="en-US" sz="2400" dirty="0">
                <a:solidFill>
                  <a:srgbClr val="639FE3"/>
                </a:solidFill>
              </a:rPr>
              <a:t>친환경 어플리케이션</a:t>
            </a:r>
            <a:endParaRPr lang="en-US" altLang="ko-KR" sz="2400" dirty="0">
              <a:solidFill>
                <a:srgbClr val="639FE3"/>
              </a:solidFill>
            </a:endParaRPr>
          </a:p>
        </p:txBody>
      </p:sp>
      <p:pic>
        <p:nvPicPr>
          <p:cNvPr id="37" name="Picture 2" descr="교환 - 무료 사람들개 아이콘">
            <a:extLst>
              <a:ext uri="{FF2B5EF4-FFF2-40B4-BE49-F238E27FC236}">
                <a16:creationId xmlns:a16="http://schemas.microsoft.com/office/drawing/2014/main" id="{E317C680-0415-6D4C-A925-2D002D6F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933" y="2004984"/>
            <a:ext cx="1843838" cy="184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이미지투데이 :: 통로이미지(주)">
            <a:extLst>
              <a:ext uri="{FF2B5EF4-FFF2-40B4-BE49-F238E27FC236}">
                <a16:creationId xmlns:a16="http://schemas.microsoft.com/office/drawing/2014/main" id="{7FC720B6-38E5-E440-9193-0A9C41374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6" y="2065028"/>
            <a:ext cx="2236409" cy="178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잘 크고 있는 걸까? 우리아기 성장 발달 기준 CHECK! : 네이버 포스트">
            <a:extLst>
              <a:ext uri="{FF2B5EF4-FFF2-40B4-BE49-F238E27FC236}">
                <a16:creationId xmlns:a16="http://schemas.microsoft.com/office/drawing/2014/main" id="{BC6F2002-E5D5-CA4D-85F6-3611F843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10" y="2060003"/>
            <a:ext cx="4543338" cy="184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B0A8732-55C1-5D42-8832-622F2B43BFC1}"/>
              </a:ext>
            </a:extLst>
          </p:cNvPr>
          <p:cNvSpPr txBox="1"/>
          <p:nvPr/>
        </p:nvSpPr>
        <p:spPr>
          <a:xfrm>
            <a:off x="675996" y="4091508"/>
            <a:ext cx="223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ko-KR" altLang="en-US" sz="1400" dirty="0"/>
              <a:t>빠르게 치솟는 </a:t>
            </a:r>
            <a:r>
              <a:rPr lang="ko-KR" altLang="en-US" sz="1400" dirty="0">
                <a:solidFill>
                  <a:srgbClr val="639FE3"/>
                </a:solidFill>
              </a:rPr>
              <a:t>물가</a:t>
            </a:r>
            <a:r>
              <a:rPr lang="en-US" altLang="ko-KR" sz="1400" dirty="0">
                <a:solidFill>
                  <a:srgbClr val="639FE3"/>
                </a:solidFill>
              </a:rPr>
              <a:t>!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8BE264-747B-A445-9F8C-A2B6A84A36AB}"/>
              </a:ext>
            </a:extLst>
          </p:cNvPr>
          <p:cNvSpPr txBox="1"/>
          <p:nvPr/>
        </p:nvSpPr>
        <p:spPr>
          <a:xfrm>
            <a:off x="4903874" y="4091508"/>
            <a:ext cx="223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ko-KR" altLang="en-US" sz="1400" dirty="0"/>
              <a:t>빠르게 성장하는 우리 </a:t>
            </a:r>
            <a:r>
              <a:rPr lang="ko-KR" altLang="en-US" sz="1400" dirty="0">
                <a:solidFill>
                  <a:srgbClr val="639FE3"/>
                </a:solidFill>
              </a:rPr>
              <a:t>아이</a:t>
            </a:r>
            <a:r>
              <a:rPr lang="en-US" altLang="ko-KR" sz="1400" dirty="0">
                <a:solidFill>
                  <a:srgbClr val="639FE3"/>
                </a:solidFill>
              </a:rPr>
              <a:t>!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F62849-B53A-F54D-9AB4-2DD245A3FE99}"/>
              </a:ext>
            </a:extLst>
          </p:cNvPr>
          <p:cNvSpPr txBox="1"/>
          <p:nvPr/>
        </p:nvSpPr>
        <p:spPr>
          <a:xfrm>
            <a:off x="8938517" y="4096677"/>
            <a:ext cx="257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ctr"/>
            <a:r>
              <a:rPr lang="ko-KR" altLang="en-US" sz="1400" dirty="0"/>
              <a:t>필요 없어진 아기 용품을 </a:t>
            </a:r>
            <a:r>
              <a:rPr lang="ko-KR" altLang="en-US" sz="1400" dirty="0">
                <a:solidFill>
                  <a:srgbClr val="639FE3"/>
                </a:solidFill>
              </a:rPr>
              <a:t>물물교환</a:t>
            </a:r>
            <a:r>
              <a:rPr lang="en-US" altLang="ko-KR" sz="1400" dirty="0">
                <a:solidFill>
                  <a:srgbClr val="639FE3"/>
                </a:solidFill>
              </a:rPr>
              <a:t>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07EF48-B2BE-B54D-971C-2C450833E031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01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486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 일정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일정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C37145D5-A67A-D548-AA57-9AE1DD39D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11657"/>
              </p:ext>
            </p:extLst>
          </p:nvPr>
        </p:nvGraphicFramePr>
        <p:xfrm>
          <a:off x="765315" y="1585321"/>
          <a:ext cx="10504907" cy="485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701">
                  <a:extLst>
                    <a:ext uri="{9D8B030D-6E8A-4147-A177-3AD203B41FA5}">
                      <a16:colId xmlns:a16="http://schemas.microsoft.com/office/drawing/2014/main" val="4011759848"/>
                    </a:ext>
                  </a:extLst>
                </a:gridCol>
                <a:gridCol w="1500701">
                  <a:extLst>
                    <a:ext uri="{9D8B030D-6E8A-4147-A177-3AD203B41FA5}">
                      <a16:colId xmlns:a16="http://schemas.microsoft.com/office/drawing/2014/main" val="1061251320"/>
                    </a:ext>
                  </a:extLst>
                </a:gridCol>
                <a:gridCol w="1500701">
                  <a:extLst>
                    <a:ext uri="{9D8B030D-6E8A-4147-A177-3AD203B41FA5}">
                      <a16:colId xmlns:a16="http://schemas.microsoft.com/office/drawing/2014/main" val="1435326143"/>
                    </a:ext>
                  </a:extLst>
                </a:gridCol>
                <a:gridCol w="1500701">
                  <a:extLst>
                    <a:ext uri="{9D8B030D-6E8A-4147-A177-3AD203B41FA5}">
                      <a16:colId xmlns:a16="http://schemas.microsoft.com/office/drawing/2014/main" val="3459954088"/>
                    </a:ext>
                  </a:extLst>
                </a:gridCol>
                <a:gridCol w="1500701">
                  <a:extLst>
                    <a:ext uri="{9D8B030D-6E8A-4147-A177-3AD203B41FA5}">
                      <a16:colId xmlns:a16="http://schemas.microsoft.com/office/drawing/2014/main" val="836675202"/>
                    </a:ext>
                  </a:extLst>
                </a:gridCol>
                <a:gridCol w="1500701">
                  <a:extLst>
                    <a:ext uri="{9D8B030D-6E8A-4147-A177-3AD203B41FA5}">
                      <a16:colId xmlns:a16="http://schemas.microsoft.com/office/drawing/2014/main" val="2425633945"/>
                    </a:ext>
                  </a:extLst>
                </a:gridCol>
                <a:gridCol w="1500701">
                  <a:extLst>
                    <a:ext uri="{9D8B030D-6E8A-4147-A177-3AD203B41FA5}">
                      <a16:colId xmlns:a16="http://schemas.microsoft.com/office/drawing/2014/main" val="4068780178"/>
                    </a:ext>
                  </a:extLst>
                </a:gridCol>
              </a:tblGrid>
              <a:tr h="5014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ore-KR" sz="16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+mn-cs"/>
                        </a:rPr>
                        <a:t>SUN</a:t>
                      </a:r>
                      <a:endParaRPr kumimoji="1" lang="ko-Kore-KR" altLang="en-US" sz="16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F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6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+mn-cs"/>
                        </a:rPr>
                        <a:t>MON</a:t>
                      </a:r>
                      <a:endParaRPr kumimoji="1" lang="ko-Kore-KR" altLang="en-US" sz="16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F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ore-KR" sz="16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+mn-cs"/>
                        </a:rPr>
                        <a:t>TUE</a:t>
                      </a:r>
                      <a:endParaRPr kumimoji="1" lang="ko-Kore-KR" altLang="en-US" sz="16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F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ore-KR" sz="16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+mn-cs"/>
                        </a:rPr>
                        <a:t>WED</a:t>
                      </a:r>
                      <a:endParaRPr kumimoji="1" lang="ko-Kore-KR" altLang="en-US" sz="16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F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ore-KR" sz="16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+mn-cs"/>
                        </a:rPr>
                        <a:t>THU</a:t>
                      </a:r>
                      <a:endParaRPr kumimoji="1" lang="ko-Kore-KR" altLang="en-US" sz="16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F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ore-KR" sz="16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+mn-cs"/>
                        </a:rPr>
                        <a:t>FRI</a:t>
                      </a:r>
                      <a:endParaRPr kumimoji="1" lang="ko-Kore-KR" altLang="en-US" sz="16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F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ore-KR" sz="16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+mn-cs"/>
                        </a:rPr>
                        <a:t>SAT</a:t>
                      </a:r>
                      <a:endParaRPr kumimoji="1" lang="ko-Kore-KR" altLang="en-US" sz="16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 SD Gothic Neo SemiBold" panose="02000300000000000000" pitchFamily="2" charset="-127"/>
                        <a:ea typeface="Apple SD Gothic Neo SemiBold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840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7/29</a:t>
                      </a:r>
                      <a:r>
                        <a:rPr lang="ko-KR" altLang="en-US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프로젝트 시작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30</a:t>
                      </a:r>
                      <a:r>
                        <a:rPr lang="ko-KR" altLang="en-US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기획 발표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31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35292"/>
                  </a:ext>
                </a:extLst>
              </a:tr>
              <a:tr h="1083682"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2937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8/1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6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467230"/>
                  </a:ext>
                </a:extLst>
              </a:tr>
              <a:tr h="1083682"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22661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</a:t>
                      </a:r>
                      <a:r>
                        <a:rPr lang="ko-KR" altLang="en-US" sz="1600" b="1" i="0" dirty="0">
                          <a:solidFill>
                            <a:schemeClr val="bg1">
                              <a:lumMod val="95000"/>
                            </a:schemeClr>
                          </a:solidFill>
                          <a:highlight>
                            <a:srgbClr val="00CAA7"/>
                          </a:highlight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</a:t>
                      </a:r>
                      <a:endParaRPr lang="ko-Kore-KR" altLang="en-US" sz="1600" b="1" i="0" dirty="0">
                        <a:solidFill>
                          <a:schemeClr val="bg1">
                            <a:lumMod val="95000"/>
                          </a:schemeClr>
                        </a:solidFill>
                        <a:highlight>
                          <a:srgbClr val="00CAA7"/>
                        </a:highlight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12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13</a:t>
                      </a:r>
                      <a:r>
                        <a:rPr lang="ko-KR" altLang="en-US" sz="16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ighlight>
                            <a:srgbClr val="FFFF00"/>
                          </a:highlight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최종 발표</a:t>
                      </a:r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highlight>
                          <a:srgbClr val="FFFF00"/>
                        </a:highlight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083139"/>
                  </a:ext>
                </a:extLst>
              </a:tr>
              <a:tr h="1083682"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4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6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96252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0002D8-CF2D-3944-9BD6-0D245F030051}"/>
              </a:ext>
            </a:extLst>
          </p:cNvPr>
          <p:cNvSpPr/>
          <p:nvPr/>
        </p:nvSpPr>
        <p:spPr>
          <a:xfrm>
            <a:off x="6709156" y="2483367"/>
            <a:ext cx="3122930" cy="3088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주제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선정 및 설계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/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화면 구현</a:t>
            </a:r>
            <a:endParaRPr kumimoji="1" lang="ko-Kore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B513AA-6767-CB44-A63F-8C88210C3BFD}"/>
              </a:ext>
            </a:extLst>
          </p:cNvPr>
          <p:cNvSpPr/>
          <p:nvPr/>
        </p:nvSpPr>
        <p:spPr>
          <a:xfrm>
            <a:off x="8211312" y="2802010"/>
            <a:ext cx="1620774" cy="308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R&amp;D</a:t>
            </a:r>
            <a:endParaRPr kumimoji="1" lang="ko-Kore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1DA71C-8658-EF4F-8E2F-D5F5D83763E0}"/>
              </a:ext>
            </a:extLst>
          </p:cNvPr>
          <p:cNvSpPr/>
          <p:nvPr/>
        </p:nvSpPr>
        <p:spPr>
          <a:xfrm>
            <a:off x="2200655" y="3857966"/>
            <a:ext cx="3136011" cy="308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R&amp;D</a:t>
            </a:r>
            <a:endParaRPr kumimoji="1" lang="ko-Kore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C463A3-87D0-514E-AFAA-0428058AC2A9}"/>
              </a:ext>
            </a:extLst>
          </p:cNvPr>
          <p:cNvSpPr/>
          <p:nvPr/>
        </p:nvSpPr>
        <p:spPr>
          <a:xfrm>
            <a:off x="5212080" y="4173348"/>
            <a:ext cx="4620006" cy="308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기능 구현</a:t>
            </a:r>
            <a:endParaRPr kumimoji="1" lang="ko-Kore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CA7DE4-4BF2-D346-9B0E-3B5B74D73037}"/>
              </a:ext>
            </a:extLst>
          </p:cNvPr>
          <p:cNvSpPr/>
          <p:nvPr/>
        </p:nvSpPr>
        <p:spPr>
          <a:xfrm>
            <a:off x="2200655" y="5306386"/>
            <a:ext cx="6144896" cy="308814"/>
          </a:xfrm>
          <a:prstGeom prst="rect">
            <a:avLst/>
          </a:prstGeom>
          <a:solidFill>
            <a:srgbClr val="D8E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디버깅</a:t>
            </a:r>
            <a:endParaRPr kumimoji="1" lang="ko-Kore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F7E242-E204-A045-8F99-37718B8D2BA4}"/>
              </a:ext>
            </a:extLst>
          </p:cNvPr>
          <p:cNvSpPr/>
          <p:nvPr/>
        </p:nvSpPr>
        <p:spPr>
          <a:xfrm>
            <a:off x="6709156" y="5627046"/>
            <a:ext cx="1636395" cy="308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발표 준비</a:t>
            </a:r>
            <a:endParaRPr kumimoji="1" lang="ko-Kore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A931F0D-5ABB-0C41-8B85-1AC5C271BC8F}"/>
                  </a:ext>
                </a:extLst>
              </p14:cNvPr>
              <p14:cNvContentPartPr/>
              <p14:nvPr/>
            </p14:nvContentPartPr>
            <p14:xfrm rot="13539549" flipV="1">
              <a:off x="9265121" y="5060364"/>
              <a:ext cx="301126" cy="2497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A931F0D-5ABB-0C41-8B85-1AC5C271BC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3539549" flipV="1">
                <a:off x="9249651" y="5044911"/>
                <a:ext cx="331706" cy="280306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338F803-B896-5F4A-85C0-498FD8A7899F}"/>
              </a:ext>
            </a:extLst>
          </p:cNvPr>
          <p:cNvSpPr txBox="1"/>
          <p:nvPr/>
        </p:nvSpPr>
        <p:spPr>
          <a:xfrm>
            <a:off x="7223760" y="922140"/>
            <a:ext cx="4046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b="1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defRPr>
            </a:lvl1pPr>
          </a:lstStyle>
          <a:p>
            <a:pPr algn="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Working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Day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/>
              <a:t>11days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ore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E84381-68DE-634A-9FD1-8D633F54A427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05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8" y="518119"/>
            <a:ext cx="5832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 일정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 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인력 및 개발 조직도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82350A-4005-314B-BD2E-583AE00A3F2D}"/>
              </a:ext>
            </a:extLst>
          </p:cNvPr>
          <p:cNvGrpSpPr/>
          <p:nvPr/>
        </p:nvGrpSpPr>
        <p:grpSpPr>
          <a:xfrm>
            <a:off x="1759157" y="1617372"/>
            <a:ext cx="2403484" cy="1846660"/>
            <a:chOff x="1393397" y="1696173"/>
            <a:chExt cx="2403484" cy="184666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53E86D-FF29-1C4F-9E32-E66B07891B62}"/>
                </a:ext>
              </a:extLst>
            </p:cNvPr>
            <p:cNvSpPr txBox="1"/>
            <p:nvPr/>
          </p:nvSpPr>
          <p:spPr>
            <a:xfrm>
              <a:off x="1393398" y="1696173"/>
              <a:ext cx="240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/>
                <a:t>김 민재</a:t>
              </a:r>
              <a:endParaRPr lang="ko-Kore-KR" altLang="en-US" sz="1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888A27-3C94-7246-8708-AB88621DBE2E}"/>
                </a:ext>
              </a:extLst>
            </p:cNvPr>
            <p:cNvSpPr txBox="1"/>
            <p:nvPr/>
          </p:nvSpPr>
          <p:spPr>
            <a:xfrm>
              <a:off x="1393397" y="2065505"/>
              <a:ext cx="24034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판매 리스트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구매 리스트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내 상점 리스트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거래 후기 리스트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회원 탈퇴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28D810-2CCC-C34D-ABA4-20D19840986C}"/>
              </a:ext>
            </a:extLst>
          </p:cNvPr>
          <p:cNvGrpSpPr/>
          <p:nvPr/>
        </p:nvGrpSpPr>
        <p:grpSpPr>
          <a:xfrm>
            <a:off x="846486" y="3905487"/>
            <a:ext cx="3599784" cy="1942633"/>
            <a:chOff x="480726" y="3905487"/>
            <a:chExt cx="3599784" cy="1942633"/>
          </a:xfrm>
        </p:grpSpPr>
        <p:pic>
          <p:nvPicPr>
            <p:cNvPr id="54" name="그래픽 53" descr="콧수염 얼굴(윤곽선) 윤곽선">
              <a:extLst>
                <a:ext uri="{FF2B5EF4-FFF2-40B4-BE49-F238E27FC236}">
                  <a16:creationId xmlns:a16="http://schemas.microsoft.com/office/drawing/2014/main" id="{33C3BC93-7799-BF4A-A7EC-517FA9B5A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726" y="3905487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9B27B6-B072-B347-9ECF-DC8C55A15B60}"/>
                </a:ext>
              </a:extLst>
            </p:cNvPr>
            <p:cNvSpPr txBox="1"/>
            <p:nvPr/>
          </p:nvSpPr>
          <p:spPr>
            <a:xfrm>
              <a:off x="1395126" y="4001460"/>
              <a:ext cx="240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/>
                <a:t>박 재원</a:t>
              </a:r>
              <a:endParaRPr lang="ko-Kore-KR" altLang="en-US" sz="18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BBF396-B193-5442-9F25-6D1C4A8787A2}"/>
                </a:ext>
              </a:extLst>
            </p:cNvPr>
            <p:cNvSpPr txBox="1"/>
            <p:nvPr/>
          </p:nvSpPr>
          <p:spPr>
            <a:xfrm>
              <a:off x="1395125" y="4370792"/>
              <a:ext cx="26853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검색 기능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추천 </a:t>
              </a:r>
              <a:r>
                <a:rPr lang="ko-KR" altLang="en-US" sz="1800" dirty="0" err="1">
                  <a:solidFill>
                    <a:schemeClr val="bg1">
                      <a:lumMod val="50000"/>
                    </a:schemeClr>
                  </a:solidFill>
                </a:rPr>
                <a:t>검색어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최근 검색 기록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ko-KR" sz="1800" dirty="0">
                  <a:solidFill>
                    <a:schemeClr val="bg1">
                      <a:lumMod val="50000"/>
                    </a:schemeClr>
                  </a:solidFill>
                </a:rPr>
                <a:t>DB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설계 및 구축 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ko-Kore-KR" alt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0AD5B7-CAA3-8C4A-8FF0-7FD1AA102155}"/>
              </a:ext>
            </a:extLst>
          </p:cNvPr>
          <p:cNvGrpSpPr/>
          <p:nvPr/>
        </p:nvGrpSpPr>
        <p:grpSpPr>
          <a:xfrm>
            <a:off x="5448416" y="4001460"/>
            <a:ext cx="3106878" cy="2123658"/>
            <a:chOff x="4618896" y="4005993"/>
            <a:chExt cx="3106878" cy="212365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2770B8-4861-9046-AFA7-8B46CF5DE018}"/>
                </a:ext>
              </a:extLst>
            </p:cNvPr>
            <p:cNvSpPr txBox="1"/>
            <p:nvPr/>
          </p:nvSpPr>
          <p:spPr>
            <a:xfrm>
              <a:off x="4618897" y="4005993"/>
              <a:ext cx="240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/>
                <a:t>이 도희</a:t>
              </a:r>
              <a:endParaRPr lang="ko-Kore-KR" altLang="en-US" sz="1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CF088EF-6183-2C46-9EEE-278BAE3E28B8}"/>
                </a:ext>
              </a:extLst>
            </p:cNvPr>
            <p:cNvSpPr txBox="1"/>
            <p:nvPr/>
          </p:nvSpPr>
          <p:spPr>
            <a:xfrm>
              <a:off x="4618896" y="4375325"/>
              <a:ext cx="31068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채팅 리스트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채팅 기능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후기 등록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디자인 총괄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동영상 촬영 및 편집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2CA127-4249-704E-B9A4-4663AC55981B}"/>
              </a:ext>
            </a:extLst>
          </p:cNvPr>
          <p:cNvGrpSpPr/>
          <p:nvPr/>
        </p:nvGrpSpPr>
        <p:grpSpPr>
          <a:xfrm>
            <a:off x="4520897" y="1521399"/>
            <a:ext cx="3318621" cy="1657529"/>
            <a:chOff x="3697568" y="1527436"/>
            <a:chExt cx="3318621" cy="1657529"/>
          </a:xfrm>
        </p:grpSpPr>
        <p:pic>
          <p:nvPicPr>
            <p:cNvPr id="55" name="그래픽 54" descr="윙크하는 얼굴(윤곽선) 윤곽선">
              <a:extLst>
                <a:ext uri="{FF2B5EF4-FFF2-40B4-BE49-F238E27FC236}">
                  <a16:creationId xmlns:a16="http://schemas.microsoft.com/office/drawing/2014/main" id="{FE62ABED-169B-C649-B08C-0CBD280DD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97568" y="1527436"/>
              <a:ext cx="914400" cy="9144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0FA672-AFCF-DB44-9041-1EE395AFA814}"/>
                </a:ext>
              </a:extLst>
            </p:cNvPr>
            <p:cNvSpPr txBox="1"/>
            <p:nvPr/>
          </p:nvSpPr>
          <p:spPr>
            <a:xfrm>
              <a:off x="4612706" y="1615304"/>
              <a:ext cx="240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/>
                <a:t>오 성아</a:t>
              </a:r>
              <a:endParaRPr lang="ko-Kore-KR" altLang="en-US" sz="18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BFB459A-00AC-4A4F-A800-D5919742EE69}"/>
                </a:ext>
              </a:extLst>
            </p:cNvPr>
            <p:cNvSpPr txBox="1"/>
            <p:nvPr/>
          </p:nvSpPr>
          <p:spPr>
            <a:xfrm>
              <a:off x="4612705" y="1984636"/>
              <a:ext cx="24034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상품 등록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상품 수정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상품 디테일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ko-KR" sz="1800" dirty="0">
                  <a:solidFill>
                    <a:schemeClr val="bg1">
                      <a:lumMod val="50000"/>
                    </a:schemeClr>
                  </a:solidFill>
                </a:rPr>
                <a:t>ppt 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작성 및 기획 발표</a:t>
              </a:r>
              <a:endParaRPr lang="ko-Kore-KR" alt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D65059-E426-0246-A037-8DF0EE9780C0}"/>
              </a:ext>
            </a:extLst>
          </p:cNvPr>
          <p:cNvGrpSpPr/>
          <p:nvPr/>
        </p:nvGrpSpPr>
        <p:grpSpPr>
          <a:xfrm>
            <a:off x="9125292" y="1617372"/>
            <a:ext cx="2988495" cy="1569661"/>
            <a:chOff x="8724507" y="1450898"/>
            <a:chExt cx="2988495" cy="156966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567D42C-6F62-554C-9A11-9223822D1D88}"/>
                </a:ext>
              </a:extLst>
            </p:cNvPr>
            <p:cNvSpPr txBox="1"/>
            <p:nvPr/>
          </p:nvSpPr>
          <p:spPr>
            <a:xfrm>
              <a:off x="8724508" y="1450898"/>
              <a:ext cx="240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/>
                <a:t>이 찬호</a:t>
              </a:r>
              <a:endParaRPr lang="ko-Kore-KR" altLang="en-US" sz="18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A6AE823-DA69-7D4D-AF16-861CAE2C5664}"/>
                </a:ext>
              </a:extLst>
            </p:cNvPr>
            <p:cNvSpPr txBox="1"/>
            <p:nvPr/>
          </p:nvSpPr>
          <p:spPr>
            <a:xfrm>
              <a:off x="8724507" y="1820230"/>
              <a:ext cx="2988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메인 페이지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카테고리 페이지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ko-Kore-KR" sz="1800" dirty="0">
                  <a:solidFill>
                    <a:schemeClr val="bg1">
                      <a:lumMod val="50000"/>
                    </a:schemeClr>
                  </a:solidFill>
                </a:rPr>
                <a:t>Git 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및 </a:t>
              </a:r>
              <a:r>
                <a:rPr lang="en-US" altLang="ko-KR" sz="1800" dirty="0">
                  <a:solidFill>
                    <a:schemeClr val="bg1">
                      <a:lumMod val="50000"/>
                    </a:schemeClr>
                  </a:solidFill>
                </a:rPr>
                <a:t>Issue,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1800" dirty="0">
                  <a:solidFill>
                    <a:schemeClr val="bg1">
                      <a:lumMod val="50000"/>
                    </a:schemeClr>
                  </a:solidFill>
                </a:rPr>
                <a:t>version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 관리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ko-Kore-KR" sz="1800" dirty="0">
                  <a:solidFill>
                    <a:schemeClr val="bg1">
                      <a:lumMod val="50000"/>
                    </a:schemeClr>
                  </a:solidFill>
                </a:rPr>
                <a:t>DB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관리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4EB146-C4B4-C54D-88FE-8D876346757A}"/>
              </a:ext>
            </a:extLst>
          </p:cNvPr>
          <p:cNvGrpSpPr/>
          <p:nvPr/>
        </p:nvGrpSpPr>
        <p:grpSpPr>
          <a:xfrm>
            <a:off x="8162747" y="3905487"/>
            <a:ext cx="4339983" cy="2488525"/>
            <a:chOff x="7796987" y="3913592"/>
            <a:chExt cx="4339983" cy="2488525"/>
          </a:xfrm>
        </p:grpSpPr>
        <p:pic>
          <p:nvPicPr>
            <p:cNvPr id="51" name="그래픽 50" descr="혀 내민 얼굴(윤곽선) 윤곽선">
              <a:extLst>
                <a:ext uri="{FF2B5EF4-FFF2-40B4-BE49-F238E27FC236}">
                  <a16:creationId xmlns:a16="http://schemas.microsoft.com/office/drawing/2014/main" id="{33BCA2DF-EC9E-5842-BF2D-933773ED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96987" y="3913592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DD8C86-764B-1F49-A2E1-469857D633BF}"/>
                </a:ext>
              </a:extLst>
            </p:cNvPr>
            <p:cNvSpPr txBox="1"/>
            <p:nvPr/>
          </p:nvSpPr>
          <p:spPr>
            <a:xfrm>
              <a:off x="8711388" y="4001460"/>
              <a:ext cx="240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/>
                <a:t>조 효경</a:t>
              </a:r>
              <a:endParaRPr lang="ko-Kore-KR" altLang="en-US" sz="18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228FC5A-FB0F-0F41-AF3C-76550B1F1D3B}"/>
                </a:ext>
              </a:extLst>
            </p:cNvPr>
            <p:cNvSpPr txBox="1"/>
            <p:nvPr/>
          </p:nvSpPr>
          <p:spPr>
            <a:xfrm>
              <a:off x="8711387" y="4370792"/>
              <a:ext cx="342558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defRPr kumimoji="1" sz="2800" b="1">
                  <a:solidFill>
                    <a:srgbClr val="639FE3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defRPr>
              </a:lvl1pPr>
            </a:lstStyle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로그인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회원가입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비밀번호 찾기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내 정보 수정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로그아웃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ko-KR" sz="1800" dirty="0">
                  <a:solidFill>
                    <a:schemeClr val="bg1">
                      <a:lumMod val="50000"/>
                    </a:schemeClr>
                  </a:solidFill>
                </a:rPr>
                <a:t>ppt </a:t>
              </a:r>
              <a:r>
                <a:rPr lang="ko-KR" altLang="en-US" sz="1800" dirty="0">
                  <a:solidFill>
                    <a:schemeClr val="bg1">
                      <a:lumMod val="50000"/>
                    </a:schemeClr>
                  </a:solidFill>
                </a:rPr>
                <a:t>작성 및 최종 발표 </a:t>
              </a:r>
              <a:endParaRPr lang="en-US" altLang="ko-KR" sz="18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ko-Kore-KR" altLang="en-US" sz="1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0" name="그래픽 9" descr="단색으로 채워진 멍한 얼굴 단색으로 채워진">
            <a:extLst>
              <a:ext uri="{FF2B5EF4-FFF2-40B4-BE49-F238E27FC236}">
                <a16:creationId xmlns:a16="http://schemas.microsoft.com/office/drawing/2014/main" id="{F53AA040-8E51-954F-A4F9-C0752DEAD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019" y="1521399"/>
            <a:ext cx="914400" cy="914400"/>
          </a:xfrm>
          <a:prstGeom prst="rect">
            <a:avLst/>
          </a:prstGeom>
        </p:spPr>
      </p:pic>
      <p:pic>
        <p:nvPicPr>
          <p:cNvPr id="12" name="그래픽 11" descr="단색으로 채워진 괴짜 같은 얼굴 단색으로 채워진">
            <a:extLst>
              <a:ext uri="{FF2B5EF4-FFF2-40B4-BE49-F238E27FC236}">
                <a16:creationId xmlns:a16="http://schemas.microsoft.com/office/drawing/2014/main" id="{DBB90C43-FB5C-644A-8DD7-3B473DCFD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0891" y="1515559"/>
            <a:ext cx="914400" cy="914400"/>
          </a:xfrm>
          <a:prstGeom prst="rect">
            <a:avLst/>
          </a:prstGeom>
        </p:spPr>
      </p:pic>
      <p:pic>
        <p:nvPicPr>
          <p:cNvPr id="25" name="그래픽 24" descr="단색으로 채워진 키스하는 얼굴 단색으로 채워진">
            <a:extLst>
              <a:ext uri="{FF2B5EF4-FFF2-40B4-BE49-F238E27FC236}">
                <a16:creationId xmlns:a16="http://schemas.microsoft.com/office/drawing/2014/main" id="{C169BD9F-266B-714A-B676-BC06B7D305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4966" y="3965002"/>
            <a:ext cx="914400" cy="9144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9487795-012C-FA4B-8B0C-42CF44C6EF94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2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486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 기획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 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개발 환경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D1FF1B-E08D-C444-8E42-9FED10F35DE3}"/>
              </a:ext>
            </a:extLst>
          </p:cNvPr>
          <p:cNvSpPr txBox="1"/>
          <p:nvPr/>
        </p:nvSpPr>
        <p:spPr>
          <a:xfrm>
            <a:off x="6658552" y="1334352"/>
            <a:ext cx="52331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IDE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Xcode12.5.1,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Atom1.58.0,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Visual Studio Code </a:t>
            </a:r>
          </a:p>
        </p:txBody>
      </p:sp>
      <p:pic>
        <p:nvPicPr>
          <p:cNvPr id="52" name="Picture 2" descr="DATABASE] MySQL이란 + 명령어">
            <a:extLst>
              <a:ext uri="{FF2B5EF4-FFF2-40B4-BE49-F238E27FC236}">
                <a16:creationId xmlns:a16="http://schemas.microsoft.com/office/drawing/2014/main" id="{6367F592-D5F4-C04B-B6C0-8F724ABF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96" y="4137942"/>
            <a:ext cx="1385237" cy="7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post-thumbnail">
            <a:extLst>
              <a:ext uri="{FF2B5EF4-FFF2-40B4-BE49-F238E27FC236}">
                <a16:creationId xmlns:a16="http://schemas.microsoft.com/office/drawing/2014/main" id="{0CBDEC12-7538-E545-81AB-239E4D98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37" y="1935151"/>
            <a:ext cx="2352204" cy="98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JSP😇">
            <a:extLst>
              <a:ext uri="{FF2B5EF4-FFF2-40B4-BE49-F238E27FC236}">
                <a16:creationId xmlns:a16="http://schemas.microsoft.com/office/drawing/2014/main" id="{EF91911E-5334-8640-983C-C34C6755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716" y="3042574"/>
            <a:ext cx="881974" cy="8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EE5D58C0-7E0C-7B4E-894A-CA0CAD357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47" y="2956270"/>
            <a:ext cx="1084851" cy="108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051C2DB-AC34-3240-8A79-92C72255BC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43" t="54404" r="71973" b="29785"/>
          <a:stretch/>
        </p:blipFill>
        <p:spPr>
          <a:xfrm>
            <a:off x="3566737" y="4266035"/>
            <a:ext cx="1313585" cy="635130"/>
          </a:xfrm>
          <a:prstGeom prst="rect">
            <a:avLst/>
          </a:prstGeom>
        </p:spPr>
      </p:pic>
      <p:pic>
        <p:nvPicPr>
          <p:cNvPr id="61" name="그림 60" descr="식탁용기구, 접시이(가) 표시된 사진&#10;&#10;자동 생성된 설명">
            <a:extLst>
              <a:ext uri="{FF2B5EF4-FFF2-40B4-BE49-F238E27FC236}">
                <a16:creationId xmlns:a16="http://schemas.microsoft.com/office/drawing/2014/main" id="{CEBEB411-8C1B-E046-9E0E-AC5A6E69E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2690" y="5184811"/>
            <a:ext cx="714521" cy="63513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2413DB6-F334-7848-9962-A2FE50E76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1805" y="5220546"/>
            <a:ext cx="1209898" cy="5839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93A6C92-A34E-2941-9F76-2516B63B827E}"/>
              </a:ext>
            </a:extLst>
          </p:cNvPr>
          <p:cNvSpPr txBox="1"/>
          <p:nvPr/>
        </p:nvSpPr>
        <p:spPr>
          <a:xfrm>
            <a:off x="6658552" y="2212835"/>
            <a:ext cx="52331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Language</a:t>
            </a:r>
          </a:p>
          <a:p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Swift5,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JSP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85CDF5C-CA63-E245-B8DC-920BB83393AF}"/>
              </a:ext>
            </a:extLst>
          </p:cNvPr>
          <p:cNvSpPr txBox="1"/>
          <p:nvPr/>
        </p:nvSpPr>
        <p:spPr>
          <a:xfrm>
            <a:off x="6658552" y="3091318"/>
            <a:ext cx="5233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Database</a:t>
            </a: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MySQL 8.0.23 – MySQL Workbench 8.0.23</a:t>
            </a:r>
            <a:b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kumimoji="1" lang="en-US" altLang="ko-Kore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SQLite 3.34.1 - DB Browser for SQLite 3.12.2</a:t>
            </a:r>
            <a:endParaRPr kumimoji="1" lang="en-US" altLang="ko-KR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3D2369-3F43-C24F-BAE4-F71F1F80642A}"/>
              </a:ext>
            </a:extLst>
          </p:cNvPr>
          <p:cNvSpPr txBox="1"/>
          <p:nvPr/>
        </p:nvSpPr>
        <p:spPr>
          <a:xfrm>
            <a:off x="6658552" y="4246800"/>
            <a:ext cx="52331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Server</a:t>
            </a:r>
          </a:p>
          <a:p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Tomcat 8.5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34EE2C3-7C37-8C4F-960C-A58B246E0208}"/>
              </a:ext>
            </a:extLst>
          </p:cNvPr>
          <p:cNvSpPr txBox="1"/>
          <p:nvPr/>
        </p:nvSpPr>
        <p:spPr>
          <a:xfrm>
            <a:off x="6658552" y="5125284"/>
            <a:ext cx="5233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라이브러리</a:t>
            </a:r>
            <a:r>
              <a:rPr kumimoji="1" lang="en-US" altLang="ko-KR" sz="20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kumimoji="1" lang="en-US" altLang="ko-KR" sz="20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API</a:t>
            </a: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Cos.jar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javax.mail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CocoaPod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en-US" altLang="ko-Kore-KR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kakao</a:t>
            </a:r>
            <a:r>
              <a:rPr lang="en-US" altLang="ko-Kore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ore-KR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sdk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sdk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naver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sdk</a:t>
            </a:r>
            <a:endParaRPr lang="en-US" altLang="ko-Kore-KR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AD83671-FE8D-6B44-87F8-DCCCAB717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715" y="3206723"/>
            <a:ext cx="1710122" cy="583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207C8E-4DF7-6149-A24D-35FC333A0B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8047" y="1902904"/>
            <a:ext cx="1493166" cy="503719"/>
          </a:xfrm>
          <a:prstGeom prst="rect">
            <a:avLst/>
          </a:prstGeom>
        </p:spPr>
      </p:pic>
      <p:pic>
        <p:nvPicPr>
          <p:cNvPr id="9" name="그림 8" descr="텍스트, 도구이(가) 표시된 사진&#10;&#10;자동 생성된 설명">
            <a:extLst>
              <a:ext uri="{FF2B5EF4-FFF2-40B4-BE49-F238E27FC236}">
                <a16:creationId xmlns:a16="http://schemas.microsoft.com/office/drawing/2014/main" id="{FB5CD94F-F7F4-8F4E-A2AC-91F1C1DE37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617" y="1810829"/>
            <a:ext cx="1998430" cy="9577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986D695-3D7F-7C40-B10C-A918605319CE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31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 기획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 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개발 환경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협업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Tool)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1E6FF4-6068-6D48-B553-D0718283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13" y="3445714"/>
            <a:ext cx="2429450" cy="61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iro - Productivity Tools Review">
            <a:extLst>
              <a:ext uri="{FF2B5EF4-FFF2-40B4-BE49-F238E27FC236}">
                <a16:creationId xmlns:a16="http://schemas.microsoft.com/office/drawing/2014/main" id="{354FAF5A-5E4D-A44B-94A1-AF782DFF0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7" b="35246"/>
          <a:stretch/>
        </p:blipFill>
        <p:spPr bwMode="auto">
          <a:xfrm>
            <a:off x="1932709" y="4417505"/>
            <a:ext cx="2765544" cy="85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CA1C58-2E15-CE43-BA71-0BDA6C219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68" y="2536071"/>
            <a:ext cx="3092459" cy="15125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B40A3D-1A55-C145-8857-146626350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87" t="39338" r="7845" b="37605"/>
          <a:stretch/>
        </p:blipFill>
        <p:spPr>
          <a:xfrm>
            <a:off x="9407757" y="4065273"/>
            <a:ext cx="1388651" cy="1417608"/>
          </a:xfrm>
          <a:prstGeom prst="rect">
            <a:avLst/>
          </a:prstGeom>
        </p:spPr>
      </p:pic>
      <p:pic>
        <p:nvPicPr>
          <p:cNvPr id="19" name="그림 1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492B2D4-A10C-4C40-9BC0-99AD135DD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78" b="93519" l="1102" r="96281">
                        <a14:foregroundMark x1="15978" y1="9259" x2="2066" y2="9259"/>
                        <a14:foregroundMark x1="2066" y1="9259" x2="1102" y2="56944"/>
                        <a14:foregroundMark x1="1102" y1="56944" x2="8678" y2="86574"/>
                        <a14:foregroundMark x1="8678" y1="86574" x2="19284" y2="92593"/>
                        <a14:foregroundMark x1="19284" y1="92593" x2="29339" y2="81019"/>
                        <a14:foregroundMark x1="29339" y1="81019" x2="41873" y2="79630"/>
                        <a14:foregroundMark x1="41873" y1="79630" x2="92011" y2="89815"/>
                        <a14:foregroundMark x1="92011" y1="89815" x2="96970" y2="51389"/>
                        <a14:foregroundMark x1="96970" y1="51389" x2="88017" y2="31019"/>
                        <a14:foregroundMark x1="88017" y1="31019" x2="45317" y2="43056"/>
                        <a14:foregroundMark x1="45317" y1="43056" x2="64050" y2="21296"/>
                        <a14:foregroundMark x1="64050" y1="21296" x2="77135" y2="26389"/>
                        <a14:foregroundMark x1="77135" y1="26389" x2="88017" y2="24074"/>
                        <a14:foregroundMark x1="88017" y1="24074" x2="7713" y2="9259"/>
                        <a14:foregroundMark x1="4545" y1="19444" x2="551" y2="54167"/>
                        <a14:foregroundMark x1="551" y1="54167" x2="7576" y2="87500"/>
                        <a14:foregroundMark x1="7576" y1="87500" x2="21488" y2="81019"/>
                        <a14:foregroundMark x1="21488" y1="81019" x2="23416" y2="39815"/>
                        <a14:foregroundMark x1="23416" y1="39815" x2="13636" y2="12963"/>
                        <a14:foregroundMark x1="13636" y1="12963" x2="4408" y2="37037"/>
                        <a14:foregroundMark x1="4408" y1="37037" x2="10606" y2="71296"/>
                        <a14:foregroundMark x1="10606" y1="71296" x2="23691" y2="40278"/>
                        <a14:foregroundMark x1="23691" y1="40278" x2="9229" y2="33796"/>
                        <a14:foregroundMark x1="9229" y1="33796" x2="19972" y2="58796"/>
                        <a14:foregroundMark x1="19972" y1="58796" x2="20799" y2="19444"/>
                        <a14:foregroundMark x1="20799" y1="19444" x2="25344" y2="63889"/>
                        <a14:foregroundMark x1="25344" y1="63889" x2="38154" y2="42130"/>
                        <a14:foregroundMark x1="38154" y1="42130" x2="53444" y2="52778"/>
                        <a14:foregroundMark x1="53444" y1="52778" x2="66804" y2="50000"/>
                        <a14:foregroundMark x1="66804" y1="50000" x2="82231" y2="53704"/>
                        <a14:foregroundMark x1="82231" y1="53704" x2="92562" y2="68981"/>
                        <a14:foregroundMark x1="92562" y1="68981" x2="93526" y2="29167"/>
                        <a14:foregroundMark x1="93526" y1="29167" x2="86088" y2="42593"/>
                        <a14:foregroundMark x1="4270" y1="31944" x2="3030" y2="68056"/>
                        <a14:foregroundMark x1="3030" y1="68056" x2="17080" y2="77778"/>
                        <a14:foregroundMark x1="17080" y1="77778" x2="18044" y2="30556"/>
                        <a14:foregroundMark x1="18044" y1="30556" x2="8953" y2="11111"/>
                        <a14:foregroundMark x1="8953" y1="11111" x2="2342" y2="52315"/>
                        <a14:foregroundMark x1="2342" y1="52315" x2="7989" y2="87500"/>
                        <a14:foregroundMark x1="7989" y1="87500" x2="18595" y2="60185"/>
                        <a14:foregroundMark x1="18595" y1="60185" x2="11433" y2="27778"/>
                        <a14:foregroundMark x1="11433" y1="27778" x2="1102" y2="47685"/>
                        <a14:foregroundMark x1="1102" y1="47685" x2="20523" y2="76852"/>
                        <a14:foregroundMark x1="20523" y1="76852" x2="23416" y2="40278"/>
                        <a14:foregroundMark x1="23416" y1="40278" x2="8815" y2="31944"/>
                        <a14:foregroundMark x1="8815" y1="31944" x2="9780" y2="81944"/>
                        <a14:foregroundMark x1="9780" y1="81944" x2="26446" y2="83796"/>
                        <a14:foregroundMark x1="26446" y1="83796" x2="48898" y2="56944"/>
                        <a14:foregroundMark x1="48898" y1="56944" x2="36226" y2="68519"/>
                        <a14:foregroundMark x1="36226" y1="68519" x2="33058" y2="22685"/>
                        <a14:foregroundMark x1="33058" y1="22685" x2="55234" y2="56019"/>
                        <a14:foregroundMark x1="55234" y1="56019" x2="38843" y2="60648"/>
                        <a14:foregroundMark x1="38843" y1="60648" x2="64601" y2="68981"/>
                        <a14:foregroundMark x1="64601" y1="68981" x2="50138" y2="57407"/>
                        <a14:foregroundMark x1="50138" y1="57407" x2="63499" y2="55556"/>
                        <a14:foregroundMark x1="63499" y1="55556" x2="79339" y2="64815"/>
                        <a14:foregroundMark x1="79339" y1="64815" x2="63774" y2="72685"/>
                        <a14:foregroundMark x1="63774" y1="72685" x2="80716" y2="74074"/>
                        <a14:foregroundMark x1="80716" y1="74074" x2="91873" y2="58796"/>
                        <a14:foregroundMark x1="91873" y1="58796" x2="67493" y2="71296"/>
                        <a14:foregroundMark x1="67493" y1="71296" x2="56887" y2="64352"/>
                        <a14:foregroundMark x1="56887" y1="64352" x2="46970" y2="76852"/>
                        <a14:foregroundMark x1="46970" y1="76852" x2="77135" y2="69444"/>
                        <a14:foregroundMark x1="3306" y1="65278" x2="15152" y2="92130"/>
                        <a14:foregroundMark x1="15152" y1="92130" x2="2479" y2="77315"/>
                        <a14:foregroundMark x1="2479" y1="77315" x2="51102" y2="90278"/>
                        <a14:foregroundMark x1="51102" y1="90278" x2="89669" y2="72222"/>
                        <a14:foregroundMark x1="89669" y1="72222" x2="96281" y2="75000"/>
                        <a14:foregroundMark x1="61846" y1="40278" x2="45179" y2="48611"/>
                        <a14:foregroundMark x1="45179" y1="48611" x2="71625" y2="41204"/>
                        <a14:foregroundMark x1="71625" y1="41204" x2="56336" y2="49537"/>
                        <a14:foregroundMark x1="56336" y1="49537" x2="57851" y2="51852"/>
                        <a14:foregroundMark x1="11019" y1="9259" x2="21350" y2="5556"/>
                        <a14:foregroundMark x1="21350" y1="5556" x2="10468" y2="0"/>
                        <a14:foregroundMark x1="10468" y1="0" x2="20523" y2="10185"/>
                        <a14:foregroundMark x1="20523" y1="10185" x2="6749" y2="6019"/>
                        <a14:foregroundMark x1="6749" y1="6019" x2="23829" y2="8333"/>
                        <a14:foregroundMark x1="23829" y1="8333" x2="13361" y2="2778"/>
                        <a14:foregroundMark x1="13361" y1="2778" x2="20386" y2="9259"/>
                        <a14:foregroundMark x1="7025" y1="69444" x2="17906" y2="93519"/>
                        <a14:foregroundMark x1="17906" y1="93519" x2="6198" y2="81944"/>
                        <a14:foregroundMark x1="6198" y1="81944" x2="22590" y2="94444"/>
                        <a14:foregroundMark x1="22590" y1="94444" x2="53030" y2="90278"/>
                        <a14:foregroundMark x1="53030" y1="90278" x2="15427" y2="93519"/>
                        <a14:foregroundMark x1="15427" y1="93519" x2="51240" y2="80556"/>
                        <a14:foregroundMark x1="51240" y1="80556" x2="50138" y2="79167"/>
                        <a14:backgroundMark x1="78926" y1="5093" x2="78926" y2="5093"/>
                        <a14:backgroundMark x1="87052" y1="2778" x2="88567" y2="4167"/>
                        <a14:backgroundMark x1="86364" y1="4167" x2="92011" y2="2778"/>
                        <a14:backgroundMark x1="77410" y1="5093" x2="91322" y2="6019"/>
                        <a14:backgroundMark x1="74242" y1="1852" x2="84848" y2="2778"/>
                        <a14:backgroundMark x1="84848" y1="2778" x2="95455" y2="1852"/>
                        <a14:backgroundMark x1="95455" y1="1852" x2="99036" y2="4167"/>
                        <a14:backgroundMark x1="72727" y1="1852" x2="75482" y2="10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2877" y="4229775"/>
            <a:ext cx="2586842" cy="7696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503C39-4846-A54D-B75A-C33476D992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967" y="4211034"/>
            <a:ext cx="1058692" cy="127184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AC1241-2090-7741-8426-F197FE03276D}"/>
              </a:ext>
            </a:extLst>
          </p:cNvPr>
          <p:cNvGrpSpPr/>
          <p:nvPr/>
        </p:nvGrpSpPr>
        <p:grpSpPr>
          <a:xfrm>
            <a:off x="8616746" y="2669507"/>
            <a:ext cx="1150820" cy="1395766"/>
            <a:chOff x="5555253" y="5922671"/>
            <a:chExt cx="840295" cy="911963"/>
          </a:xfrm>
        </p:grpSpPr>
        <p:pic>
          <p:nvPicPr>
            <p:cNvPr id="22" name="그림 21" descr="전자레인지, 모니터, 오븐, 검은색이(가) 표시된 사진&#10;&#10;자동 생성된 설명">
              <a:extLst>
                <a:ext uri="{FF2B5EF4-FFF2-40B4-BE49-F238E27FC236}">
                  <a16:creationId xmlns:a16="http://schemas.microsoft.com/office/drawing/2014/main" id="{A713FBE9-2753-9441-A8F1-DD4BE053F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8543" y="5922671"/>
              <a:ext cx="618161" cy="63513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292E32-4191-F54D-AAC4-4B0752892229}"/>
                </a:ext>
              </a:extLst>
            </p:cNvPr>
            <p:cNvSpPr txBox="1"/>
            <p:nvPr/>
          </p:nvSpPr>
          <p:spPr>
            <a:xfrm>
              <a:off x="5555253" y="6526857"/>
              <a:ext cx="840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>
                  <a:solidFill>
                    <a:srgbClr val="1A1A1A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Terminal</a:t>
              </a:r>
              <a:endParaRPr kumimoji="1" lang="ko-Kore-KR" altLang="en-US" sz="1400" dirty="0">
                <a:solidFill>
                  <a:srgbClr val="1A1A1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B9BAC36-B2E1-DB43-8B85-CC0F8BEBF054}"/>
              </a:ext>
            </a:extLst>
          </p:cNvPr>
          <p:cNvSpPr txBox="1"/>
          <p:nvPr/>
        </p:nvSpPr>
        <p:spPr>
          <a:xfrm>
            <a:off x="971498" y="1710695"/>
            <a:ext cx="7417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협업 </a:t>
            </a:r>
            <a:r>
              <a:rPr kumimoji="1" lang="en-US" altLang="ko-KR" sz="2400" b="1" dirty="0">
                <a:solidFill>
                  <a:srgbClr val="639FE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Tool</a:t>
            </a:r>
          </a:p>
          <a:p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Slack, GitHub, Oven, Miro, Zoom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43F91-601C-3841-BE50-AFCC7BF6D78E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96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74EC93A-E7F3-F443-AAF9-FA182F071078}"/>
              </a:ext>
            </a:extLst>
          </p:cNvPr>
          <p:cNvSpPr txBox="1"/>
          <p:nvPr/>
        </p:nvSpPr>
        <p:spPr>
          <a:xfrm>
            <a:off x="478999" y="518119"/>
            <a:ext cx="523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3.</a:t>
            </a:r>
            <a:r>
              <a:rPr kumimoji="1" lang="ko-KR" altLang="en-US" sz="2800" b="1" dirty="0">
                <a:solidFill>
                  <a:srgbClr val="639FE3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개발 기획</a:t>
            </a:r>
            <a:r>
              <a:rPr kumimoji="1" lang="ko-KR" altLang="en-US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2800" b="1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_ ERD</a:t>
            </a:r>
            <a:endParaRPr kumimoji="1" lang="ko-Kore-KR" altLang="en-US" sz="2800" b="1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9A18ED-BE8C-B840-8C21-2779DDF1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65" y="1041339"/>
            <a:ext cx="9789895" cy="56413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7F8E0E-AAF0-8B4F-9174-E415C5B9CF64}"/>
              </a:ext>
            </a:extLst>
          </p:cNvPr>
          <p:cNvSpPr txBox="1"/>
          <p:nvPr/>
        </p:nvSpPr>
        <p:spPr>
          <a:xfrm>
            <a:off x="0" y="6596390"/>
            <a:ext cx="486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2021.08.13</a:t>
            </a:r>
            <a:endParaRPr kumimoji="1" lang="ko-Kore-KR" altLang="en-US" sz="10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08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690</Words>
  <Application>Microsoft Macintosh PowerPoint</Application>
  <PresentationFormat>와이드스크린</PresentationFormat>
  <Paragraphs>222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Apple SD Gothic Neo</vt:lpstr>
      <vt:lpstr>Apple SD Gothic Neo SemiBold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ifl</dc:creator>
  <cp:lastModifiedBy>ifl</cp:lastModifiedBy>
  <cp:revision>40</cp:revision>
  <dcterms:created xsi:type="dcterms:W3CDTF">2021-08-05T10:58:11Z</dcterms:created>
  <dcterms:modified xsi:type="dcterms:W3CDTF">2021-08-13T09:36:28Z</dcterms:modified>
</cp:coreProperties>
</file>